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activeX/activeX4.xml" ContentType="application/vnd.ms-office.activeX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activeX/activeX2.xml" ContentType="application/vnd.ms-office.activeX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ms-office.activeX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activeX/activeX3.xml" ContentType="application/vnd.ms-office.activeX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activeX/activeX1.xml" ContentType="application/vnd.ms-office.activeX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81" r:id="rId2"/>
    <p:sldId id="279" r:id="rId3"/>
    <p:sldId id="352" r:id="rId4"/>
    <p:sldId id="338" r:id="rId5"/>
    <p:sldId id="284" r:id="rId6"/>
    <p:sldId id="309" r:id="rId7"/>
    <p:sldId id="345" r:id="rId8"/>
    <p:sldId id="346" r:id="rId9"/>
    <p:sldId id="353" r:id="rId10"/>
    <p:sldId id="347" r:id="rId11"/>
    <p:sldId id="348" r:id="rId12"/>
    <p:sldId id="354" r:id="rId13"/>
    <p:sldId id="349" r:id="rId14"/>
    <p:sldId id="350" r:id="rId15"/>
    <p:sldId id="351" r:id="rId16"/>
    <p:sldId id="285" r:id="rId17"/>
    <p:sldId id="286" r:id="rId18"/>
    <p:sldId id="280" r:id="rId1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AA48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/>
    <p:restoredTop sz="94660"/>
  </p:normalViewPr>
  <p:slideViewPr>
    <p:cSldViewPr snapToGrid="0" showGuides="1">
      <p:cViewPr varScale="1">
        <p:scale>
          <a:sx n="68" d="100"/>
          <a:sy n="68" d="100"/>
        </p:scale>
        <p:origin x="-954" y="-96"/>
      </p:cViewPr>
      <p:guideLst>
        <p:guide orient="horz" pos="2206"/>
        <p:guide pos="300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Calibri" panose="020F0502020204030204" pitchFamily="34" charset="0"/>
                <a:ea typeface="幼圆" panose="02010509060101010101" pitchFamily="49" charset="-122"/>
                <a:cs typeface="+mn-ea"/>
              </a:rPr>
              <a:pPr fontAlgn="base"/>
              <a:t>2018/9/14</a:t>
            </a:fld>
            <a:endParaRPr lang="zh-CN" altLang="en-US" strike="noStrike" noProof="1" smtClean="0">
              <a:latin typeface="Calibri" panose="020F0502020204030204" pitchFamily="34" charset="0"/>
              <a:ea typeface="幼圆" panose="02010509060101010101" pitchFamily="49" charset="-122"/>
              <a:cs typeface="+mn-ea"/>
            </a:endParaRPr>
          </a:p>
        </p:txBody>
      </p:sp>
      <p:sp>
        <p:nvSpPr>
          <p:cNvPr id="717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17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Calibri" panose="020F0502020204030204" pitchFamily="34" charset="0"/>
                <a:ea typeface="幼圆" panose="02010509060101010101" pitchFamily="49" charset="-122"/>
                <a:cs typeface="+mn-ea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E528DE8F-8DB5-4710-82E5-6DACE62778C2}" type="datetimeFigureOut">
              <a:rPr lang="zh-CN" altLang="en-US" smtClean="0"/>
              <a:pPr/>
              <a:t>2018/9/14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pPr/>
              <a:t>2018/9/14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pPr/>
              <a:t>2018/9/14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pPr/>
              <a:t>2018/9/14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E528DE8F-8DB5-4710-82E5-6DACE62778C2}" type="datetimeFigureOut">
              <a:rPr lang="zh-CN" altLang="en-US" smtClean="0"/>
              <a:pPr/>
              <a:t>2018/9/14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E528DE8F-8DB5-4710-82E5-6DACE62778C2}" type="datetimeFigureOut">
              <a:rPr lang="zh-CN" altLang="en-US" smtClean="0"/>
              <a:pPr/>
              <a:t>2018/9/14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  <a:pPr/>
              <a:t>2018/9/14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pPr/>
              <a:t>2018/9/14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pPr/>
              <a:t>2018/9/14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pPr/>
              <a:t>2018/9/14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438239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43823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43823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400">
                <a:solidFill>
                  <a:schemeClr val="bg1"/>
                </a:solidFill>
              </a:defRPr>
            </a:lvl1pPr>
          </a:lstStyle>
          <a:p>
            <a:fld id="{E528DE8F-8DB5-4710-82E5-6DACE62778C2}" type="datetimeFigureOut">
              <a:rPr lang="zh-CN" altLang="en-US" smtClean="0"/>
              <a:pPr/>
              <a:t>2018/9/14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gradFill>
            <a:gsLst>
              <a:gs pos="0">
                <a:schemeClr val="accent1"/>
              </a:gs>
              <a:gs pos="33000">
                <a:schemeClr val="accent2"/>
              </a:gs>
              <a:gs pos="66000">
                <a:schemeClr val="accent3"/>
              </a:gs>
              <a:gs pos="100000">
                <a:schemeClr val="accent4"/>
              </a:gs>
            </a:gsLst>
            <a:lin ang="0" scaled="0"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1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24.jpe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2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4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3.xml"/><Relationship Id="rId4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4.xml"/><Relationship Id="rId4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28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3.png"/><Relationship Id="rId9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16.jpeg"/><Relationship Id="rId5" Type="http://schemas.openxmlformats.org/officeDocument/2006/relationships/image" Target="../media/image14.jpe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tags" Target="../tags/tag22.xml"/><Relationship Id="rId7" Type="http://schemas.openxmlformats.org/officeDocument/2006/relationships/image" Target="../media/image32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31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5.xml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8.jpe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3.png"/><Relationship Id="rId9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9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control" Target="../activeX/activeX2.xml"/><Relationship Id="rId7" Type="http://schemas.openxmlformats.org/officeDocument/2006/relationships/image" Target="../media/image15.jpeg"/><Relationship Id="rId2" Type="http://schemas.openxmlformats.org/officeDocument/2006/relationships/tags" Target="../tags/tag10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4.jpe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375785" y="2157095"/>
            <a:ext cx="4042410" cy="1557655"/>
          </a:xfrm>
        </p:spPr>
        <p:txBody>
          <a:bodyPr>
            <a:no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第十四章  </a:t>
            </a:r>
            <a:b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</a:br>
            <a: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内能的利用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/>
            </a:r>
            <a:b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 b="1" kern="1200" baseline="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j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91615" y="430530"/>
            <a:ext cx="35020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九年级物理人教版</a:t>
            </a:r>
            <a:r>
              <a:rPr lang="en-US" altLang="zh-CN" sz="2000">
                <a:latin typeface="黑体" panose="0201060906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上册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795520" y="3952240"/>
            <a:ext cx="2684780" cy="675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第</a:t>
            </a:r>
            <a:r>
              <a:rPr lang="en-US" altLang="zh-CN" sz="2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</a:t>
            </a:r>
            <a:r>
              <a:rPr lang="zh-CN" altLang="en-US" sz="2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节  热机</a:t>
            </a:r>
            <a:endParaRPr lang="zh-CN" altLang="en-US" sz="2000" b="1" kern="1200" baseline="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j-cs"/>
              <a:sym typeface="+mn-ea"/>
            </a:endParaRPr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440680" y="5920105"/>
            <a:ext cx="2279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授课人：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XXXX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0242" name="Rectangle 3"/>
          <p:cNvSpPr/>
          <p:nvPr/>
        </p:nvSpPr>
        <p:spPr>
          <a:xfrm>
            <a:off x="215900" y="1726248"/>
            <a:ext cx="8712200" cy="13731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2" charset="0"/>
              </a:rPr>
              <a:t>　　</a:t>
            </a:r>
            <a:r>
              <a:rPr lang="en-US" altLang="x-none" sz="2800" b="1" dirty="0">
                <a:latin typeface="Times New Roman" panose="02020603050405020304" pitchFamily="2" charset="0"/>
              </a:rPr>
              <a:t>1</a:t>
            </a:r>
            <a:r>
              <a:rPr lang="zh-CN" altLang="en-US" sz="2800" b="1" dirty="0">
                <a:latin typeface="Times New Roman" panose="02020603050405020304" pitchFamily="2" charset="0"/>
              </a:rPr>
              <a:t>．在四个冲程中，哪些冲程发生了能量的转化？</a:t>
            </a:r>
          </a:p>
          <a:p>
            <a:r>
              <a:rPr lang="zh-CN" altLang="en-US" sz="2800" b="1" dirty="0">
                <a:latin typeface="Times New Roman" panose="02020603050405020304" pitchFamily="2" charset="0"/>
              </a:rPr>
              <a:t>　　</a:t>
            </a:r>
            <a:r>
              <a:rPr lang="en-US" altLang="x-none" sz="2800" b="1" dirty="0">
                <a:latin typeface="Times New Roman" panose="02020603050405020304" pitchFamily="2" charset="0"/>
              </a:rPr>
              <a:t>2</a:t>
            </a:r>
            <a:r>
              <a:rPr lang="zh-CN" altLang="en-US" sz="2800" b="1" dirty="0">
                <a:latin typeface="Times New Roman" panose="02020603050405020304" pitchFamily="2" charset="0"/>
              </a:rPr>
              <a:t>．哪个冲程使汽车获得动力？</a:t>
            </a:r>
          </a:p>
          <a:p>
            <a:r>
              <a:rPr lang="zh-CN" altLang="en-US" sz="2800" b="1" dirty="0">
                <a:latin typeface="Times New Roman" panose="02020603050405020304" pitchFamily="2" charset="0"/>
              </a:rPr>
              <a:t>　　</a:t>
            </a:r>
            <a:r>
              <a:rPr lang="en-US" altLang="x-none" sz="2800" b="1" dirty="0">
                <a:latin typeface="Times New Roman" panose="02020603050405020304" pitchFamily="2" charset="0"/>
              </a:rPr>
              <a:t>3</a:t>
            </a:r>
            <a:r>
              <a:rPr lang="zh-CN" altLang="en-US" sz="2800" b="1" dirty="0">
                <a:latin typeface="Times New Roman" panose="02020603050405020304" pitchFamily="2" charset="0"/>
              </a:rPr>
              <a:t>．哪个冲程排出了汽车的尾气？</a:t>
            </a:r>
          </a:p>
        </p:txBody>
      </p:sp>
      <p:sp>
        <p:nvSpPr>
          <p:cNvPr id="10243" name="Rectangle 3"/>
          <p:cNvSpPr/>
          <p:nvPr/>
        </p:nvSpPr>
        <p:spPr>
          <a:xfrm>
            <a:off x="1694498" y="5407025"/>
            <a:ext cx="7056437" cy="13716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en-US" altLang="x-none" sz="2800" b="1" dirty="0">
                <a:latin typeface="Times New Roman" panose="02020603050405020304" pitchFamily="2" charset="0"/>
              </a:rPr>
              <a:t>4</a:t>
            </a:r>
            <a:r>
              <a:rPr lang="zh-CN" altLang="en-US" sz="2800" b="1" dirty="0">
                <a:latin typeface="Times New Roman" panose="02020603050405020304" pitchFamily="2" charset="0"/>
              </a:rPr>
              <a:t>．老式摩托在启动时，需踏动启动杆，这是为什么？</a:t>
            </a:r>
          </a:p>
          <a:p>
            <a:r>
              <a:rPr lang="en-US" altLang="x-none" sz="2800" b="1" dirty="0">
                <a:latin typeface="Times New Roman" panose="02020603050405020304" pitchFamily="2" charset="0"/>
              </a:rPr>
              <a:t>5</a:t>
            </a:r>
            <a:r>
              <a:rPr lang="zh-CN" altLang="en-US" sz="2800" b="1" dirty="0">
                <a:latin typeface="Times New Roman" panose="02020603050405020304" pitchFamily="2" charset="0"/>
              </a:rPr>
              <a:t>．现代汽车里的“马达”起什么作用？</a:t>
            </a:r>
          </a:p>
        </p:txBody>
      </p:sp>
      <p:grpSp>
        <p:nvGrpSpPr>
          <p:cNvPr id="10244" name="组合 10243"/>
          <p:cNvGrpSpPr>
            <a:grpSpLocks noChangeAspect="1"/>
          </p:cNvGrpSpPr>
          <p:nvPr/>
        </p:nvGrpSpPr>
        <p:grpSpPr>
          <a:xfrm>
            <a:off x="1025525" y="3187065"/>
            <a:ext cx="7454900" cy="2219960"/>
            <a:chOff x="0" y="0"/>
            <a:chExt cx="5262" cy="1567"/>
          </a:xfrm>
        </p:grpSpPr>
        <p:pic>
          <p:nvPicPr>
            <p:cNvPr id="10245" name="图片 10244" descr="要5"/>
            <p:cNvPicPr>
              <a:picLocks noChangeAspect="1"/>
            </p:cNvPicPr>
            <p:nvPr/>
          </p:nvPicPr>
          <p:blipFill>
            <a:blip r:embed="rId4" cstate="print"/>
            <a:srcRect l="24481"/>
            <a:stretch>
              <a:fillRect/>
            </a:stretch>
          </p:blipFill>
          <p:spPr>
            <a:xfrm>
              <a:off x="0" y="0"/>
              <a:ext cx="1746" cy="1534"/>
            </a:xfrm>
            <a:prstGeom prst="rect">
              <a:avLst/>
            </a:prstGeom>
            <a:noFill/>
            <a:ln w="9525">
              <a:noFill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</p:pic>
        <p:pic>
          <p:nvPicPr>
            <p:cNvPr id="10246" name="图片 10245" descr="起 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84" y="37"/>
              <a:ext cx="1632" cy="1494"/>
            </a:xfrm>
            <a:prstGeom prst="rect">
              <a:avLst/>
            </a:prstGeom>
            <a:noFill/>
            <a:ln w="9525">
              <a:noFill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</p:pic>
        <p:pic>
          <p:nvPicPr>
            <p:cNvPr id="10247" name="图片 10246" descr="搜狗截图13年04月14日0043_2"/>
            <p:cNvPicPr>
              <a:picLocks noChangeAspect="1"/>
            </p:cNvPicPr>
            <p:nvPr/>
          </p:nvPicPr>
          <p:blipFill>
            <a:blip r:embed="rId6" cstate="print"/>
            <a:srcRect l="8858" r="30081"/>
            <a:stretch>
              <a:fillRect/>
            </a:stretch>
          </p:blipFill>
          <p:spPr>
            <a:xfrm>
              <a:off x="3697" y="37"/>
              <a:ext cx="1565" cy="1530"/>
            </a:xfrm>
            <a:prstGeom prst="rect">
              <a:avLst/>
            </a:prstGeom>
            <a:noFill/>
            <a:ln w="9525">
              <a:noFill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</p:pic>
      </p:grpSp>
      <p:grpSp>
        <p:nvGrpSpPr>
          <p:cNvPr id="10248" name="组合 10247"/>
          <p:cNvGrpSpPr/>
          <p:nvPr/>
        </p:nvGrpSpPr>
        <p:grpSpPr>
          <a:xfrm>
            <a:off x="1375410" y="871855"/>
            <a:ext cx="2789238" cy="920750"/>
            <a:chOff x="0" y="0"/>
            <a:chExt cx="2231" cy="580"/>
          </a:xfrm>
        </p:grpSpPr>
        <p:pic>
          <p:nvPicPr>
            <p:cNvPr id="10249" name="圆角矩形 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0" name="文本框 10249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想想议议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1266" name="文本框 11265"/>
          <p:cNvSpPr txBox="1"/>
          <p:nvPr/>
        </p:nvSpPr>
        <p:spPr>
          <a:xfrm>
            <a:off x="4415473" y="2954973"/>
            <a:ext cx="990600" cy="5191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3333CC"/>
                </a:solidFill>
                <a:latin typeface="Comic Sans MS" panose="030F0702030302020204" pitchFamily="2" charset="0"/>
              </a:rPr>
              <a:t>汽缸</a:t>
            </a:r>
          </a:p>
        </p:txBody>
      </p:sp>
      <p:sp>
        <p:nvSpPr>
          <p:cNvPr id="11267" name="文本框 11266"/>
          <p:cNvSpPr txBox="1"/>
          <p:nvPr/>
        </p:nvSpPr>
        <p:spPr>
          <a:xfrm>
            <a:off x="4271010" y="3675698"/>
            <a:ext cx="914400" cy="5191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3333CC"/>
                </a:solidFill>
                <a:latin typeface="Comic Sans MS" panose="030F0702030302020204" pitchFamily="2" charset="0"/>
              </a:rPr>
              <a:t>活塞</a:t>
            </a:r>
          </a:p>
        </p:txBody>
      </p:sp>
      <p:sp>
        <p:nvSpPr>
          <p:cNvPr id="11268" name="文本框 11267"/>
          <p:cNvSpPr txBox="1"/>
          <p:nvPr/>
        </p:nvSpPr>
        <p:spPr>
          <a:xfrm>
            <a:off x="4415473" y="4610735"/>
            <a:ext cx="1143000" cy="5191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3333CC"/>
                </a:solidFill>
                <a:latin typeface="Comic Sans MS" panose="030F0702030302020204" pitchFamily="2" charset="0"/>
              </a:rPr>
              <a:t>连杆</a:t>
            </a:r>
          </a:p>
        </p:txBody>
      </p:sp>
      <p:sp>
        <p:nvSpPr>
          <p:cNvPr id="11269" name="文本框 11268"/>
          <p:cNvSpPr txBox="1"/>
          <p:nvPr/>
        </p:nvSpPr>
        <p:spPr>
          <a:xfrm>
            <a:off x="4055110" y="5618798"/>
            <a:ext cx="1066800" cy="5191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3333CC"/>
                </a:solidFill>
                <a:latin typeface="Comic Sans MS" panose="030F0702030302020204" pitchFamily="2" charset="0"/>
              </a:rPr>
              <a:t>曲轴</a:t>
            </a:r>
          </a:p>
        </p:txBody>
      </p:sp>
      <p:pic>
        <p:nvPicPr>
          <p:cNvPr id="11270" name="图片 11269" descr="构造(柴)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58573" y="1875473"/>
            <a:ext cx="1543050" cy="478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1" name="直接连接符 11270"/>
          <p:cNvSpPr/>
          <p:nvPr/>
        </p:nvSpPr>
        <p:spPr>
          <a:xfrm>
            <a:off x="4991735" y="5979160"/>
            <a:ext cx="2232025" cy="288925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272" name="直接连接符 11271"/>
          <p:cNvSpPr/>
          <p:nvPr/>
        </p:nvSpPr>
        <p:spPr>
          <a:xfrm>
            <a:off x="5207635" y="4899660"/>
            <a:ext cx="2087563" cy="21590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273" name="矩形 11272"/>
          <p:cNvSpPr/>
          <p:nvPr/>
        </p:nvSpPr>
        <p:spPr>
          <a:xfrm>
            <a:off x="3105150" y="992505"/>
            <a:ext cx="3384550" cy="7191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/>
          <a:lstStyle>
            <a:lvl1pPr marL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3200" b="1" dirty="0">
                <a:solidFill>
                  <a:srgbClr val="FF3399"/>
                </a:solidFill>
                <a:latin typeface="宋体" panose="02010600030101010101" pitchFamily="2" charset="-122"/>
              </a:rPr>
              <a:t>（三）柴油机</a:t>
            </a:r>
          </a:p>
        </p:txBody>
      </p:sp>
      <p:sp>
        <p:nvSpPr>
          <p:cNvPr id="11274" name="直接连接符 11273"/>
          <p:cNvSpPr/>
          <p:nvPr/>
        </p:nvSpPr>
        <p:spPr>
          <a:xfrm flipV="1">
            <a:off x="5207635" y="3891598"/>
            <a:ext cx="1800225" cy="144462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275" name="直接连接符 11274"/>
          <p:cNvSpPr/>
          <p:nvPr/>
        </p:nvSpPr>
        <p:spPr>
          <a:xfrm flipV="1">
            <a:off x="5279073" y="3099435"/>
            <a:ext cx="2087562" cy="144463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276" name="文本框 11275"/>
          <p:cNvSpPr txBox="1"/>
          <p:nvPr/>
        </p:nvSpPr>
        <p:spPr>
          <a:xfrm>
            <a:off x="7763510" y="1946910"/>
            <a:ext cx="1295400" cy="5191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3333CC"/>
                </a:solidFill>
                <a:latin typeface="Comic Sans MS" panose="030F0702030302020204" pitchFamily="2" charset="0"/>
              </a:rPr>
              <a:t>排气门</a:t>
            </a:r>
          </a:p>
        </p:txBody>
      </p:sp>
      <p:sp>
        <p:nvSpPr>
          <p:cNvPr id="11277" name="直接连接符 11276"/>
          <p:cNvSpPr/>
          <p:nvPr/>
        </p:nvSpPr>
        <p:spPr>
          <a:xfrm flipH="1">
            <a:off x="7582535" y="2451735"/>
            <a:ext cx="762000" cy="22860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278" name="文本框 11277"/>
          <p:cNvSpPr txBox="1"/>
          <p:nvPr/>
        </p:nvSpPr>
        <p:spPr>
          <a:xfrm>
            <a:off x="5207635" y="2594610"/>
            <a:ext cx="1295400" cy="5191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3333CC"/>
                </a:solidFill>
                <a:latin typeface="Comic Sans MS" panose="030F0702030302020204" pitchFamily="2" charset="0"/>
              </a:rPr>
              <a:t>进气门</a:t>
            </a:r>
          </a:p>
        </p:txBody>
      </p:sp>
      <p:sp>
        <p:nvSpPr>
          <p:cNvPr id="11279" name="直接连接符 11278"/>
          <p:cNvSpPr/>
          <p:nvPr/>
        </p:nvSpPr>
        <p:spPr>
          <a:xfrm flipV="1">
            <a:off x="6287135" y="2667635"/>
            <a:ext cx="385763" cy="142875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280" name="文本框 11279"/>
          <p:cNvSpPr txBox="1"/>
          <p:nvPr/>
        </p:nvSpPr>
        <p:spPr>
          <a:xfrm>
            <a:off x="5207635" y="2018348"/>
            <a:ext cx="1371600" cy="5191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Comic Sans MS" panose="030F0702030302020204" pitchFamily="2" charset="0"/>
              </a:rPr>
              <a:t>喷油嘴</a:t>
            </a:r>
          </a:p>
        </p:txBody>
      </p:sp>
      <p:sp>
        <p:nvSpPr>
          <p:cNvPr id="11281" name="直接连接符 11280"/>
          <p:cNvSpPr/>
          <p:nvPr/>
        </p:nvSpPr>
        <p:spPr>
          <a:xfrm>
            <a:off x="6358573" y="2307273"/>
            <a:ext cx="762000" cy="60960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pic>
        <p:nvPicPr>
          <p:cNvPr id="11282" name="图片 11281" descr="柴zMzc"/>
          <p:cNvPicPr preferRelativeResize="0"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070" y="1875790"/>
            <a:ext cx="2894330" cy="238696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83" name="组合 11282"/>
          <p:cNvGrpSpPr/>
          <p:nvPr/>
        </p:nvGrpSpPr>
        <p:grpSpPr>
          <a:xfrm>
            <a:off x="433070" y="4194810"/>
            <a:ext cx="3438697" cy="2558415"/>
            <a:chOff x="0" y="0"/>
            <a:chExt cx="2733" cy="1860"/>
          </a:xfrm>
        </p:grpSpPr>
        <p:pic>
          <p:nvPicPr>
            <p:cNvPr id="11284" name="图片 11283" descr="柴5741"/>
            <p:cNvPicPr preferRelativeResize="0"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2160" cy="18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85" name="直接连接符 11284"/>
            <p:cNvSpPr/>
            <p:nvPr/>
          </p:nvSpPr>
          <p:spPr>
            <a:xfrm>
              <a:off x="1134" y="545"/>
              <a:ext cx="817" cy="0"/>
            </a:xfrm>
            <a:prstGeom prst="line">
              <a:avLst/>
            </a:prstGeom>
            <a:ln w="9525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286" name="文本框 11285"/>
            <p:cNvSpPr txBox="1"/>
            <p:nvPr/>
          </p:nvSpPr>
          <p:spPr>
            <a:xfrm>
              <a:off x="1951" y="454"/>
              <a:ext cx="782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latin typeface="Comic Sans MS" panose="030F0702030302020204" pitchFamily="2" charset="0"/>
                </a:rPr>
                <a:t>喷油嘴</a:t>
              </a:r>
            </a:p>
          </p:txBody>
        </p:sp>
      </p:grpSp>
      <p:sp>
        <p:nvSpPr>
          <p:cNvPr id="11287" name="文本框 11286"/>
          <p:cNvSpPr txBox="1"/>
          <p:nvPr/>
        </p:nvSpPr>
        <p:spPr>
          <a:xfrm>
            <a:off x="625475" y="1438593"/>
            <a:ext cx="1439863" cy="7318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solidFill>
                  <a:schemeClr val="tx2"/>
                </a:solidFill>
                <a:latin typeface="Comic Sans MS" panose="030F0702030302020204" pitchFamily="2" charset="0"/>
              </a:rPr>
              <a:t>1.构造</a:t>
            </a:r>
          </a:p>
          <a:p>
            <a:endParaRPr lang="zh-CN" altLang="en-US" b="1" dirty="0">
              <a:latin typeface="Comic Sans MS" panose="030F0702030302020204" pitchFamily="2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1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 build="p" advAuto="1000"/>
      <p:bldP spid="11268" grpId="0" build="p" advAuto="1000"/>
      <p:bldP spid="11269" grpId="0"/>
      <p:bldP spid="11276" grpId="0"/>
      <p:bldP spid="11278" grpId="0" build="p" advAuto="1000"/>
      <p:bldP spid="11280" grpId="0" build="p" advAuto="100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3074" name="ShockwaveFlash1" r:id="rId2" imgW="8438095" imgH="5514286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2290" name="文本框 12289"/>
          <p:cNvSpPr txBox="1"/>
          <p:nvPr/>
        </p:nvSpPr>
        <p:spPr>
          <a:xfrm>
            <a:off x="1017905" y="2788920"/>
            <a:ext cx="7548880" cy="37534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x-none" sz="2800" b="1" dirty="0">
                <a:solidFill>
                  <a:srgbClr val="3333CC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1</a:t>
            </a:r>
            <a:r>
              <a:rPr lang="zh-CN" altLang="en-US" sz="2800" b="1" dirty="0">
                <a:solidFill>
                  <a:srgbClr val="3333CC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．基本构造和主要部件的作用相似。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x-none" sz="2800" b="1" dirty="0">
                <a:solidFill>
                  <a:srgbClr val="3333CC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2</a:t>
            </a:r>
            <a:r>
              <a:rPr lang="zh-CN" altLang="en-US" sz="2800" b="1" dirty="0">
                <a:solidFill>
                  <a:srgbClr val="3333CC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．每个工件循环都经历四个冲程：吸气冲程、压缩冲程、做功冲程、排气冲程。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x-none" sz="2800" b="1" dirty="0">
                <a:solidFill>
                  <a:srgbClr val="3333CC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3</a:t>
            </a:r>
            <a:r>
              <a:rPr lang="zh-CN" altLang="en-US" sz="2800" b="1" dirty="0">
                <a:solidFill>
                  <a:srgbClr val="3333CC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．四个冲程中，只有做功冲程对外做功，其余三个冲程靠飞轮的惯性完成。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x-none" sz="2800" b="1" dirty="0">
                <a:solidFill>
                  <a:srgbClr val="3333CC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4</a:t>
            </a:r>
            <a:r>
              <a:rPr lang="zh-CN" altLang="en-US" sz="2800" b="1" dirty="0">
                <a:solidFill>
                  <a:srgbClr val="3333CC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．一个工作冲程中，活塞往复两次，飞轮转动两周，做功一次。</a:t>
            </a:r>
          </a:p>
        </p:txBody>
      </p:sp>
      <p:sp>
        <p:nvSpPr>
          <p:cNvPr id="12291" name="云形标注 12290">
            <a:hlinkClick r:id="rId4" action="ppaction://hlinksldjump"/>
          </p:cNvPr>
          <p:cNvSpPr/>
          <p:nvPr/>
        </p:nvSpPr>
        <p:spPr>
          <a:xfrm>
            <a:off x="2435225" y="1258570"/>
            <a:ext cx="3888740" cy="1036320"/>
          </a:xfrm>
          <a:prstGeom prst="cloudCallout">
            <a:avLst>
              <a:gd name="adj1" fmla="val -46181"/>
              <a:gd name="adj2" fmla="val 90028"/>
            </a:avLst>
          </a:prstGeom>
          <a:solidFill>
            <a:srgbClr val="FF9933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outerShdw dist="107763" dir="2699999" algn="ctr" rotWithShape="0">
              <a:schemeClr val="bg2"/>
            </a:outerShdw>
          </a:effectLst>
        </p:spPr>
        <p:txBody>
          <a:bodyPr anchor="ctr"/>
          <a:lstStyle/>
          <a:p>
            <a:pPr algn="ctr" eaLnBrk="0" hangingPunct="0"/>
            <a:r>
              <a:rPr lang="zh-CN" altLang="en-US" sz="2800" b="1" dirty="0">
                <a:solidFill>
                  <a:srgbClr val="3333FF"/>
                </a:solidFill>
                <a:latin typeface="Times New Roman" panose="02020603050405020304" pitchFamily="2" charset="0"/>
              </a:rPr>
              <a:t>汽油机与柴油机的相同点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00"/>
                            </p:stCondLst>
                            <p:childTnLst>
                              <p:par>
                                <p:cTn id="1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" fill="hold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" fill="hold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300"/>
                            </p:stCondLst>
                            <p:childTnLst>
                              <p:par>
                                <p:cTn id="2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" fill="hold"/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" fill="hold"/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699"/>
                            </p:stCondLst>
                            <p:childTnLst>
                              <p:par>
                                <p:cTn id="2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" fill="hold"/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" fill="hold"/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uild="p" advAuto="1000"/>
      <p:bldP spid="1229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3314" name="爆炸形 2 13313">
            <a:hlinkClick r:id="rId4" action="ppaction://hlinksldjump"/>
          </p:cNvPr>
          <p:cNvSpPr/>
          <p:nvPr/>
        </p:nvSpPr>
        <p:spPr>
          <a:xfrm>
            <a:off x="4620260" y="1212850"/>
            <a:ext cx="2943860" cy="1466850"/>
          </a:xfrm>
          <a:prstGeom prst="irregularSeal2">
            <a:avLst/>
          </a:prstGeom>
          <a:solidFill>
            <a:srgbClr val="FF9933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8100000" algn="ctr" rotWithShape="0">
              <a:schemeClr val="bg2"/>
            </a:outerShdw>
          </a:effectLst>
        </p:spPr>
        <p:txBody>
          <a:bodyPr vert="horz" wrap="none" anchor="ctr"/>
          <a:lstStyle/>
          <a:p>
            <a:pPr algn="ctr" eaLnBrk="0" hangingPunct="0">
              <a:buClrTx/>
            </a:pPr>
            <a:r>
              <a:rPr lang="zh-CN" altLang="en-US" sz="3600" b="1">
                <a:solidFill>
                  <a:srgbClr val="3333CC"/>
                </a:solidFill>
                <a:latin typeface="Times New Roman" panose="02020603050405020304" pitchFamily="2" charset="0"/>
              </a:rPr>
              <a:t>不同点</a:t>
            </a:r>
          </a:p>
        </p:txBody>
      </p:sp>
      <p:sp>
        <p:nvSpPr>
          <p:cNvPr id="13315" name="文本框 13314"/>
          <p:cNvSpPr txBox="1"/>
          <p:nvPr/>
        </p:nvSpPr>
        <p:spPr>
          <a:xfrm>
            <a:off x="1170305" y="2874010"/>
            <a:ext cx="7158355" cy="359981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>
              <a:spcBef>
                <a:spcPct val="50000"/>
              </a:spcBef>
              <a:buClrTx/>
            </a:pPr>
            <a:r>
              <a:rPr lang="zh-CN" altLang="en-US" sz="2400" b="1" dirty="0">
                <a:solidFill>
                  <a:srgbClr val="3333CC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1．构造不同：汽油机汽缸顶有火花塞，而柴油机汽缸顶部有喷油嘴。</a:t>
            </a:r>
          </a:p>
          <a:p>
            <a:pPr eaLnBrk="0" hangingPunct="0">
              <a:spcBef>
                <a:spcPct val="50000"/>
              </a:spcBef>
              <a:buClrTx/>
            </a:pPr>
            <a:r>
              <a:rPr lang="zh-CN" altLang="en-US" sz="2400" b="1" dirty="0">
                <a:solidFill>
                  <a:srgbClr val="3333CC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2．燃料不同：汽油机的燃料是汽油，而柴油机的燃料是柴油。</a:t>
            </a:r>
          </a:p>
          <a:p>
            <a:pPr eaLnBrk="0" hangingPunct="0">
              <a:spcBef>
                <a:spcPct val="50000"/>
              </a:spcBef>
              <a:buClrTx/>
            </a:pPr>
            <a:r>
              <a:rPr lang="zh-CN" altLang="en-US" sz="2400" b="1" dirty="0">
                <a:solidFill>
                  <a:srgbClr val="3333CC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3．吸气不同：汽油机吸进汽油和空气的混合气体，柴油机只吸进空气。</a:t>
            </a:r>
          </a:p>
          <a:p>
            <a:pPr eaLnBrk="0" hangingPunct="0">
              <a:spcBef>
                <a:spcPct val="50000"/>
              </a:spcBef>
              <a:buClrTx/>
            </a:pPr>
            <a:r>
              <a:rPr lang="zh-CN" altLang="en-US" sz="2400" b="1" dirty="0">
                <a:solidFill>
                  <a:srgbClr val="3333CC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4．点火不同：汽油机属点燃式点火，柴油机属压燃式点火。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6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4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6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ldLvl="0" animBg="1"/>
      <p:bldP spid="13315" grpId="0" uiExpand="1" build="p" advAuto="100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4339" name="矩形 14338"/>
          <p:cNvSpPr/>
          <p:nvPr/>
        </p:nvSpPr>
        <p:spPr>
          <a:xfrm>
            <a:off x="1200785" y="1987550"/>
            <a:ext cx="7079615" cy="4369435"/>
          </a:xfrm>
          <a:prstGeom prst="rect">
            <a:avLst/>
          </a:prstGeom>
          <a:solidFill>
            <a:srgbClr val="FFFFFF">
              <a:alpha val="100000"/>
            </a:srgbClr>
          </a:solidFill>
          <a:ln w="9525"/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vert="horz" wrap="square" anchor="ctr">
            <a:spAutoFit/>
            <a:flatTx/>
          </a:bodyPr>
          <a:lstStyle/>
          <a:p>
            <a:pPr eaLnBrk="0" hangingPunct="0"/>
            <a:r>
              <a:rPr lang="zh-CN" altLang="en-US" sz="2800" b="1" dirty="0">
                <a:latin typeface="宋体" panose="02010600030101010101" pitchFamily="2" charset="-122"/>
              </a:rPr>
              <a:t>　　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 eaLnBrk="0" hangingPunct="0"/>
            <a:r>
              <a:rPr lang="zh-CN" altLang="en-US" sz="2400" b="1" dirty="0">
                <a:latin typeface="宋体" panose="02010600030101010101" pitchFamily="2" charset="-122"/>
              </a:rPr>
              <a:t>1.汽油机转速高，结构简单，质量轻，造价低廉，运转平稳，使用维修方便。汽油机在汽车上，特别是小型汽车上大量使用，至今不衰。 </a:t>
            </a:r>
          </a:p>
          <a:p>
            <a:pPr eaLnBrk="0" hangingPunct="0"/>
            <a:endParaRPr lang="zh-CN" altLang="en-US" sz="2000" b="1" dirty="0">
              <a:latin typeface="宋体" panose="02010600030101010101" pitchFamily="2" charset="-122"/>
            </a:endParaRPr>
          </a:p>
          <a:p>
            <a:pPr eaLnBrk="0" hangingPunct="0"/>
            <a:r>
              <a:rPr lang="zh-CN" altLang="en-US" sz="2400" b="1" dirty="0">
                <a:latin typeface="宋体" panose="02010600030101010101" pitchFamily="2" charset="-122"/>
              </a:rPr>
              <a:t>2.柴油机比较笨重，主要用于载重汽车、拖拉机、火车轮船上。</a:t>
            </a:r>
          </a:p>
          <a:p>
            <a:pPr eaLnBrk="0" hangingPunct="0"/>
            <a:endParaRPr lang="zh-CN" altLang="en-US" sz="2000" b="1" dirty="0">
              <a:latin typeface="宋体" panose="02010600030101010101" pitchFamily="2" charset="-122"/>
            </a:endParaRPr>
          </a:p>
          <a:p>
            <a:pPr eaLnBrk="0" hangingPunct="0"/>
            <a:r>
              <a:rPr lang="zh-CN" altLang="en-US" sz="2400" b="1" dirty="0">
                <a:latin typeface="Times New Roman" panose="02020603050405020304" pitchFamily="2" charset="0"/>
              </a:rPr>
              <a:t>3.柴油发动机与汽油发动机相比热效率高</a:t>
            </a:r>
            <a:r>
              <a:rPr lang="en-US" altLang="x-none" sz="2400" b="1" dirty="0">
                <a:latin typeface="Times New Roman" panose="02020603050405020304" pitchFamily="2" charset="0"/>
              </a:rPr>
              <a:t>30%</a:t>
            </a:r>
            <a:r>
              <a:rPr lang="zh-CN" altLang="en-US" sz="2400" b="1" dirty="0">
                <a:latin typeface="Times New Roman" panose="02020603050405020304" pitchFamily="2" charset="0"/>
              </a:rPr>
              <a:t>，因  而从节约能源、降低燃料成本角度上讲，柴油发动机轿车的推广使用具有重大意义。</a:t>
            </a:r>
          </a:p>
          <a:p>
            <a:pPr eaLnBrk="0" hangingPunct="0"/>
            <a:endParaRPr lang="zh-CN" altLang="en-US" b="1" dirty="0">
              <a:latin typeface="Times New Roman" panose="02020603050405020304" pitchFamily="2" charset="0"/>
            </a:endParaRPr>
          </a:p>
        </p:txBody>
      </p:sp>
      <p:sp>
        <p:nvSpPr>
          <p:cNvPr id="14341" name="矩形 14340"/>
          <p:cNvSpPr/>
          <p:nvPr/>
        </p:nvSpPr>
        <p:spPr>
          <a:xfrm>
            <a:off x="1809750" y="1080770"/>
            <a:ext cx="4113213" cy="519113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r>
              <a:rPr lang="zh-CN" altLang="en-US" sz="2800" b="1" dirty="0">
                <a:latin typeface="Comic Sans MS" panose="030F0702030302020204" pitchFamily="2" charset="0"/>
              </a:rPr>
              <a:t>汽油机和柴油机的优缺点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三、归纳小结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grpSp>
        <p:nvGrpSpPr>
          <p:cNvPr id="17410" name="组合 17409"/>
          <p:cNvGrpSpPr/>
          <p:nvPr/>
        </p:nvGrpSpPr>
        <p:grpSpPr>
          <a:xfrm>
            <a:off x="468313" y="2708275"/>
            <a:ext cx="2657475" cy="2468563"/>
            <a:chOff x="0" y="0"/>
            <a:chExt cx="1674" cy="1555"/>
          </a:xfrm>
        </p:grpSpPr>
        <p:pic>
          <p:nvPicPr>
            <p:cNvPr id="17411" name="单圆角矩形 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0"/>
              <a:ext cx="1674" cy="15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2" name="文本框 17411"/>
            <p:cNvSpPr txBox="1"/>
            <p:nvPr/>
          </p:nvSpPr>
          <p:spPr>
            <a:xfrm>
              <a:off x="116" y="66"/>
              <a:ext cx="937" cy="1432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ctr"/>
            <a:lstStyle/>
            <a:p>
              <a:pPr algn="ctr" eaLnBrk="0" hangingPunct="0"/>
              <a:r>
                <a:rPr lang="zh-CN" altLang="en-US" sz="2800" b="1" dirty="0">
                  <a:latin typeface="楷体_GB2312" pitchFamily="1" charset="-122"/>
                </a:rPr>
                <a:t>热机是利用内能做功的机器</a:t>
              </a:r>
            </a:p>
          </p:txBody>
        </p:sp>
      </p:grpSp>
      <p:grpSp>
        <p:nvGrpSpPr>
          <p:cNvPr id="17413" name="组合 17412"/>
          <p:cNvGrpSpPr/>
          <p:nvPr/>
        </p:nvGrpSpPr>
        <p:grpSpPr>
          <a:xfrm>
            <a:off x="3419475" y="2636838"/>
            <a:ext cx="2000250" cy="2468562"/>
            <a:chOff x="0" y="0"/>
            <a:chExt cx="1152" cy="1555"/>
          </a:xfrm>
        </p:grpSpPr>
        <p:pic>
          <p:nvPicPr>
            <p:cNvPr id="17414" name="单圆角矩形 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0"/>
              <a:ext cx="1152" cy="15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5" name="文本框 17414"/>
            <p:cNvSpPr txBox="1"/>
            <p:nvPr/>
          </p:nvSpPr>
          <p:spPr>
            <a:xfrm>
              <a:off x="92" y="77"/>
              <a:ext cx="937" cy="1432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ctr"/>
            <a:lstStyle/>
            <a:p>
              <a:pPr algn="ctr" eaLnBrk="0" hangingPunct="0"/>
              <a:r>
                <a:rPr lang="zh-CN" altLang="en-US" sz="2800" b="1" dirty="0">
                  <a:latin typeface="楷体_GB2312" pitchFamily="1" charset="-122"/>
                </a:rPr>
                <a:t>内燃机分为汽油机和柴油机两大类</a:t>
              </a:r>
            </a:p>
          </p:txBody>
        </p:sp>
      </p:grpSp>
      <p:grpSp>
        <p:nvGrpSpPr>
          <p:cNvPr id="17416" name="组合 17415"/>
          <p:cNvGrpSpPr/>
          <p:nvPr/>
        </p:nvGrpSpPr>
        <p:grpSpPr>
          <a:xfrm>
            <a:off x="5565775" y="2708275"/>
            <a:ext cx="3053715" cy="2529205"/>
            <a:chOff x="0" y="0"/>
            <a:chExt cx="1682" cy="1556"/>
          </a:xfrm>
        </p:grpSpPr>
        <p:pic>
          <p:nvPicPr>
            <p:cNvPr id="17417" name="单圆角矩形 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0"/>
              <a:ext cx="1682" cy="155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8" name="文本框 17417"/>
            <p:cNvSpPr txBox="1"/>
            <p:nvPr/>
          </p:nvSpPr>
          <p:spPr>
            <a:xfrm>
              <a:off x="597" y="65"/>
              <a:ext cx="937" cy="1432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ctr"/>
            <a:lstStyle/>
            <a:p>
              <a:pPr algn="ctr" eaLnBrk="0" hangingPunct="0"/>
              <a:r>
                <a:rPr lang="zh-CN" altLang="en-US" sz="2800" b="1" dirty="0">
                  <a:latin typeface="楷体_GB2312" pitchFamily="1" charset="-122"/>
                </a:rPr>
                <a:t>汽油机和柴油机的异同</a:t>
              </a:r>
            </a:p>
          </p:txBody>
        </p:sp>
      </p:grpSp>
      <p:grpSp>
        <p:nvGrpSpPr>
          <p:cNvPr id="17419" name="组合 17418"/>
          <p:cNvGrpSpPr/>
          <p:nvPr/>
        </p:nvGrpSpPr>
        <p:grpSpPr>
          <a:xfrm>
            <a:off x="2627313" y="3284538"/>
            <a:ext cx="615950" cy="1322387"/>
            <a:chOff x="0" y="0"/>
            <a:chExt cx="388" cy="833"/>
          </a:xfrm>
        </p:grpSpPr>
        <p:pic>
          <p:nvPicPr>
            <p:cNvPr id="17420" name="燕尾形 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0" y="0"/>
              <a:ext cx="388" cy="83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21" name="文本框 17420"/>
            <p:cNvSpPr txBox="1"/>
            <p:nvPr/>
          </p:nvSpPr>
          <p:spPr>
            <a:xfrm>
              <a:off x="39" y="23"/>
              <a:ext cx="315" cy="765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ctr"/>
            <a:lstStyle/>
            <a:p>
              <a:pPr algn="ctr" eaLnBrk="0" hangingPunct="0"/>
              <a:endParaRPr lang="zh-CN" altLang="en-US" dirty="0">
                <a:latin typeface="华文新魏" pitchFamily="2" charset="-122"/>
              </a:endParaRPr>
            </a:p>
          </p:txBody>
        </p:sp>
      </p:grpSp>
      <p:grpSp>
        <p:nvGrpSpPr>
          <p:cNvPr id="17422" name="组合 17421"/>
          <p:cNvGrpSpPr/>
          <p:nvPr/>
        </p:nvGrpSpPr>
        <p:grpSpPr>
          <a:xfrm>
            <a:off x="5657850" y="3176588"/>
            <a:ext cx="614363" cy="1328737"/>
            <a:chOff x="0" y="0"/>
            <a:chExt cx="387" cy="837"/>
          </a:xfrm>
        </p:grpSpPr>
        <p:pic>
          <p:nvPicPr>
            <p:cNvPr id="17423" name="燕尾形 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0"/>
              <a:ext cx="387" cy="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24" name="文本框 17423"/>
            <p:cNvSpPr txBox="1"/>
            <p:nvPr/>
          </p:nvSpPr>
          <p:spPr>
            <a:xfrm>
              <a:off x="36" y="24"/>
              <a:ext cx="315" cy="765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ctr"/>
            <a:lstStyle/>
            <a:p>
              <a:pPr algn="ctr" eaLnBrk="0" hangingPunct="0"/>
              <a:endParaRPr lang="zh-CN" altLang="en-US" dirty="0">
                <a:latin typeface="华文新魏" pitchFamily="2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四、强化训练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6386" name="矩形 16385"/>
          <p:cNvSpPr/>
          <p:nvPr/>
        </p:nvSpPr>
        <p:spPr>
          <a:xfrm>
            <a:off x="268605" y="2670493"/>
            <a:ext cx="8208963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spAutoFit/>
          </a:bodyPr>
          <a:lstStyle/>
          <a:p>
            <a:pPr marL="342900" indent="-342900" eaLnBrk="0" hangingPunct="0"/>
            <a:r>
              <a:rPr lang="zh-CN" altLang="en-US" sz="2800" b="1" dirty="0">
                <a:latin typeface="Times New Roman" panose="02020603050405020304" pitchFamily="2" charset="0"/>
              </a:rPr>
              <a:t>　　</a:t>
            </a:r>
            <a:r>
              <a:rPr lang="en-US" altLang="zh-CN" sz="2800" b="1" dirty="0">
                <a:latin typeface="Times New Roman" panose="02020603050405020304" pitchFamily="2" charset="0"/>
              </a:rPr>
              <a:t>2</a:t>
            </a:r>
            <a:r>
              <a:rPr lang="zh-CN" altLang="en-US" sz="2800" b="1" dirty="0">
                <a:latin typeface="Times New Roman" panose="02020603050405020304" pitchFamily="2" charset="0"/>
              </a:rPr>
              <a:t>．依靠飞轮惯性完成的冲程是（                ）</a:t>
            </a:r>
            <a:endParaRPr lang="en-US" altLang="x-none" sz="28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6387" name="文本框 16386"/>
          <p:cNvSpPr txBox="1"/>
          <p:nvPr/>
        </p:nvSpPr>
        <p:spPr>
          <a:xfrm>
            <a:off x="6322060" y="2613343"/>
            <a:ext cx="1511300" cy="57943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2" charset="0"/>
              </a:rPr>
              <a:t>B  </a:t>
            </a:r>
            <a:r>
              <a:rPr lang="en-US" altLang="x-none" sz="3200" b="1" dirty="0">
                <a:solidFill>
                  <a:srgbClr val="CC0000"/>
                </a:solidFill>
                <a:latin typeface="Times New Roman" panose="02020603050405020304" pitchFamily="2" charset="0"/>
              </a:rPr>
              <a:t>C</a:t>
            </a:r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2" charset="0"/>
              </a:rPr>
              <a:t> D</a:t>
            </a:r>
            <a:endParaRPr lang="en-US" altLang="x-none" sz="3200" b="1" dirty="0">
              <a:solidFill>
                <a:srgbClr val="CC0000"/>
              </a:solidFill>
              <a:latin typeface="Times New Roman" panose="02020603050405020304" pitchFamily="2" charset="0"/>
            </a:endParaRPr>
          </a:p>
        </p:txBody>
      </p:sp>
      <p:pic>
        <p:nvPicPr>
          <p:cNvPr id="16388" name="Picture 8" descr="14-1-4甲乙"/>
          <p:cNvPicPr>
            <a:picLocks noChangeAspect="1"/>
          </p:cNvPicPr>
          <p:nvPr/>
        </p:nvPicPr>
        <p:blipFill>
          <a:blip r:embed="rId5" cstate="print"/>
          <a:srcRect r="50879" b="9171"/>
          <a:stretch>
            <a:fillRect/>
          </a:stretch>
        </p:blipFill>
        <p:spPr>
          <a:xfrm>
            <a:off x="2457450" y="3425190"/>
            <a:ext cx="1567815" cy="2322195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6389" name="Picture 5" descr="14-1-4丙丁"/>
          <p:cNvPicPr>
            <a:picLocks noChangeAspect="1"/>
          </p:cNvPicPr>
          <p:nvPr/>
        </p:nvPicPr>
        <p:blipFill>
          <a:blip r:embed="rId6" cstate="print"/>
          <a:srcRect l="52048" b="13141"/>
          <a:stretch>
            <a:fillRect/>
          </a:stretch>
        </p:blipFill>
        <p:spPr>
          <a:xfrm>
            <a:off x="4584065" y="3425190"/>
            <a:ext cx="1568450" cy="232537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6390" name="Picture 8" descr="14-1-4甲乙"/>
          <p:cNvPicPr>
            <a:picLocks noChangeAspect="1"/>
          </p:cNvPicPr>
          <p:nvPr/>
        </p:nvPicPr>
        <p:blipFill>
          <a:blip r:embed="rId5" cstate="print"/>
          <a:srcRect l="50804" b="8202"/>
          <a:stretch>
            <a:fillRect/>
          </a:stretch>
        </p:blipFill>
        <p:spPr>
          <a:xfrm>
            <a:off x="6652260" y="3411220"/>
            <a:ext cx="1627505" cy="233045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6391" name="文本框 16390"/>
          <p:cNvSpPr txBox="1"/>
          <p:nvPr/>
        </p:nvSpPr>
        <p:spPr>
          <a:xfrm>
            <a:off x="1043940" y="5911215"/>
            <a:ext cx="647700" cy="5191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2" charset="0"/>
              </a:rPr>
              <a:t>A</a:t>
            </a:r>
          </a:p>
        </p:txBody>
      </p:sp>
      <p:pic>
        <p:nvPicPr>
          <p:cNvPr id="16392" name="Picture 5" descr="14-1-4丙丁"/>
          <p:cNvPicPr>
            <a:picLocks noChangeAspect="1"/>
          </p:cNvPicPr>
          <p:nvPr/>
        </p:nvPicPr>
        <p:blipFill>
          <a:blip r:embed="rId6" cstate="print"/>
          <a:srcRect l="3264" r="47949" b="10670"/>
          <a:stretch>
            <a:fillRect/>
          </a:stretch>
        </p:blipFill>
        <p:spPr>
          <a:xfrm>
            <a:off x="488315" y="3411220"/>
            <a:ext cx="1626870" cy="2336165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6393" name="文本框 16392"/>
          <p:cNvSpPr txBox="1"/>
          <p:nvPr/>
        </p:nvSpPr>
        <p:spPr>
          <a:xfrm>
            <a:off x="7239635" y="5840413"/>
            <a:ext cx="647700" cy="5191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2" charset="0"/>
              </a:rPr>
              <a:t>D</a:t>
            </a:r>
          </a:p>
        </p:txBody>
      </p:sp>
      <p:sp>
        <p:nvSpPr>
          <p:cNvPr id="16394" name="文本框 16393"/>
          <p:cNvSpPr txBox="1"/>
          <p:nvPr/>
        </p:nvSpPr>
        <p:spPr>
          <a:xfrm>
            <a:off x="3142933" y="5980430"/>
            <a:ext cx="647700" cy="5191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2" charset="0"/>
              </a:rPr>
              <a:t>B</a:t>
            </a:r>
          </a:p>
        </p:txBody>
      </p:sp>
      <p:sp>
        <p:nvSpPr>
          <p:cNvPr id="16395" name="文本框 16394"/>
          <p:cNvSpPr txBox="1"/>
          <p:nvPr/>
        </p:nvSpPr>
        <p:spPr>
          <a:xfrm>
            <a:off x="5203825" y="5910898"/>
            <a:ext cx="649288" cy="5191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x-none" sz="2800" b="1" dirty="0">
                <a:latin typeface="Times New Roman" panose="02020603050405020304" pitchFamily="2" charset="0"/>
              </a:rPr>
              <a:t>C</a:t>
            </a:r>
          </a:p>
        </p:txBody>
      </p:sp>
      <p:sp>
        <p:nvSpPr>
          <p:cNvPr id="2" name="矩形 1"/>
          <p:cNvSpPr/>
          <p:nvPr/>
        </p:nvSpPr>
        <p:spPr>
          <a:xfrm>
            <a:off x="268605" y="1214438"/>
            <a:ext cx="8712200" cy="129667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spAutoFit/>
          </a:bodyPr>
          <a:lstStyle/>
          <a:p>
            <a:pPr eaLnBrk="0" hangingPunct="0">
              <a:lnSpc>
                <a:spcPct val="140000"/>
              </a:lnSpc>
            </a:pPr>
            <a:r>
              <a:rPr lang="zh-CN" altLang="en-US" sz="2800" b="1" dirty="0">
                <a:latin typeface="Times New Roman" panose="02020603050405020304" pitchFamily="2" charset="0"/>
              </a:rPr>
              <a:t>　　</a:t>
            </a:r>
            <a:r>
              <a:rPr lang="en-US" altLang="x-none" sz="2800" b="1" dirty="0">
                <a:latin typeface="Times New Roman" panose="02020603050405020304" pitchFamily="2" charset="0"/>
              </a:rPr>
              <a:t>1</a:t>
            </a:r>
            <a:r>
              <a:rPr lang="zh-CN" altLang="en-US" sz="2800" b="1" dirty="0">
                <a:latin typeface="Times New Roman" panose="02020603050405020304" pitchFamily="2" charset="0"/>
              </a:rPr>
              <a:t>．内燃机压缩冲程中</a:t>
            </a:r>
            <a:r>
              <a:rPr lang="zh-CN" altLang="en-US" sz="2800" b="1" u="sng" dirty="0">
                <a:latin typeface="Times New Roman" panose="02020603050405020304" pitchFamily="2" charset="0"/>
              </a:rPr>
              <a:t>           </a:t>
            </a:r>
            <a:r>
              <a:rPr lang="zh-CN" altLang="en-US" sz="2800" b="1" dirty="0">
                <a:latin typeface="Times New Roman" panose="02020603050405020304" pitchFamily="2" charset="0"/>
              </a:rPr>
              <a:t>能转化为</a:t>
            </a:r>
            <a:r>
              <a:rPr lang="zh-CN" altLang="en-US" sz="2800" b="1" u="sng" dirty="0">
                <a:latin typeface="Times New Roman" panose="02020603050405020304" pitchFamily="2" charset="0"/>
              </a:rPr>
              <a:t>           </a:t>
            </a:r>
            <a:r>
              <a:rPr lang="zh-CN" altLang="en-US" sz="2800" b="1" dirty="0">
                <a:latin typeface="Times New Roman" panose="02020603050405020304" pitchFamily="2" charset="0"/>
              </a:rPr>
              <a:t>；</a:t>
            </a:r>
          </a:p>
          <a:p>
            <a:pPr eaLnBrk="0" hangingPunct="0">
              <a:lnSpc>
                <a:spcPct val="140000"/>
              </a:lnSpc>
            </a:pPr>
            <a:r>
              <a:rPr lang="zh-CN" altLang="en-US" sz="2800" b="1" dirty="0">
                <a:latin typeface="Times New Roman" panose="02020603050405020304" pitchFamily="2" charset="0"/>
              </a:rPr>
              <a:t>在做功冲程中</a:t>
            </a:r>
            <a:r>
              <a:rPr lang="zh-CN" altLang="en-US" sz="2800" b="1" u="sng" dirty="0">
                <a:latin typeface="Times New Roman" panose="02020603050405020304" pitchFamily="2" charset="0"/>
              </a:rPr>
              <a:t>          </a:t>
            </a:r>
            <a:r>
              <a:rPr lang="zh-CN" altLang="en-US" sz="2800" b="1" dirty="0">
                <a:latin typeface="Times New Roman" panose="02020603050405020304" pitchFamily="2" charset="0"/>
              </a:rPr>
              <a:t>能转化为</a:t>
            </a:r>
            <a:r>
              <a:rPr lang="zh-CN" altLang="en-US" sz="2800" b="1" u="sng" dirty="0">
                <a:latin typeface="Times New Roman" panose="02020603050405020304" pitchFamily="2" charset="0"/>
              </a:rPr>
              <a:t>              </a:t>
            </a:r>
            <a:r>
              <a:rPr lang="zh-CN" altLang="en-US" sz="2800" b="1" dirty="0">
                <a:latin typeface="Times New Roman" panose="02020603050405020304" pitchFamily="2" charset="0"/>
              </a:rPr>
              <a:t>能。</a:t>
            </a:r>
            <a:endParaRPr lang="en-US" altLang="x-none" sz="2800" b="1" dirty="0">
              <a:latin typeface="Times New Roman" panose="02020603050405020304" pitchFamily="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83748" y="1304290"/>
            <a:ext cx="1366837" cy="5191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Comic Sans MS" panose="030F0702030302020204" pitchFamily="2" charset="0"/>
              </a:rPr>
              <a:t>机械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950393" y="1304608"/>
            <a:ext cx="936625" cy="5191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Comic Sans MS" panose="030F0702030302020204" pitchFamily="2" charset="0"/>
              </a:rPr>
              <a:t>内能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24120" y="1915478"/>
            <a:ext cx="1008063" cy="5191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Comic Sans MS" panose="030F0702030302020204" pitchFamily="2" charset="0"/>
              </a:rPr>
              <a:t>机械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706053" y="1915795"/>
            <a:ext cx="792162" cy="5191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Comic Sans MS" panose="030F0702030302020204" pitchFamily="2" charset="0"/>
              </a:rPr>
              <a:t>内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 bldLvl="0"/>
      <p:bldP spid="16391" grpId="0"/>
      <p:bldP spid="16393" grpId="0"/>
      <p:bldP spid="16394" grpId="0"/>
      <p:bldP spid="16395" grpId="0"/>
      <p:bldP spid="2" grpId="0"/>
      <p:bldP spid="4" grpId="0"/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781300" y="2019935"/>
            <a:ext cx="397319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 anchor="ctr" anchorCtr="0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6600" dirty="0">
                <a:latin typeface="+mn-lt"/>
                <a:ea typeface="+mn-ea"/>
              </a:rPr>
              <a:t>本课结束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5055" y="88265"/>
            <a:ext cx="3013710" cy="2148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图形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08915" y="88265"/>
            <a:ext cx="702310" cy="702310"/>
          </a:xfrm>
          <a:prstGeom prst="rect">
            <a:avLst/>
          </a:prstGeom>
        </p:spPr>
      </p:pic>
      <p:pic>
        <p:nvPicPr>
          <p:cNvPr id="2" name="图片 1" descr="1bbbc8c04cbd3f6d751ab35a97585b2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-20955" y="3146425"/>
            <a:ext cx="4996180" cy="418719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一、新课引入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4099" name="Text Box 2"/>
          <p:cNvSpPr txBox="1"/>
          <p:nvPr/>
        </p:nvSpPr>
        <p:spPr>
          <a:xfrm>
            <a:off x="539750" y="2709863"/>
            <a:ext cx="1277938" cy="2662237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lIns="90170" tIns="46990" rIns="90170" bIns="469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Comic Sans MS" panose="030F0702030302020204" pitchFamily="2" charset="0"/>
                <a:ea typeface="黑体" panose="02010609060101010101" pitchFamily="2" charset="-122"/>
              </a:rPr>
              <a:t>改变物体内能的方式</a:t>
            </a:r>
          </a:p>
        </p:txBody>
      </p:sp>
      <p:sp>
        <p:nvSpPr>
          <p:cNvPr id="4100" name="AutoShape 3"/>
          <p:cNvSpPr/>
          <p:nvPr/>
        </p:nvSpPr>
        <p:spPr>
          <a:xfrm>
            <a:off x="1979613" y="2565400"/>
            <a:ext cx="501650" cy="2879725"/>
          </a:xfrm>
          <a:prstGeom prst="leftBrace">
            <a:avLst>
              <a:gd name="adj1" fmla="val 47837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vert="horz" wrap="none" anchor="ctr"/>
          <a:lstStyle/>
          <a:p>
            <a:endParaRPr lang="zh-CN" altLang="en-US" dirty="0">
              <a:solidFill>
                <a:schemeClr val="accent2"/>
              </a:solidFill>
              <a:latin typeface="Comic Sans MS" panose="030F0702030302020204" pitchFamily="2" charset="0"/>
            </a:endParaRPr>
          </a:p>
        </p:txBody>
      </p:sp>
      <p:sp>
        <p:nvSpPr>
          <p:cNvPr id="4101" name="Text Box 4"/>
          <p:cNvSpPr txBox="1"/>
          <p:nvPr/>
        </p:nvSpPr>
        <p:spPr>
          <a:xfrm>
            <a:off x="2484438" y="2133600"/>
            <a:ext cx="1946275" cy="6413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热传递</a:t>
            </a:r>
          </a:p>
        </p:txBody>
      </p:sp>
      <p:sp>
        <p:nvSpPr>
          <p:cNvPr id="4102" name="Text Box 5"/>
          <p:cNvSpPr txBox="1"/>
          <p:nvPr/>
        </p:nvSpPr>
        <p:spPr>
          <a:xfrm>
            <a:off x="2411413" y="5013325"/>
            <a:ext cx="1295400" cy="6413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做功</a:t>
            </a:r>
          </a:p>
        </p:txBody>
      </p:sp>
      <p:sp>
        <p:nvSpPr>
          <p:cNvPr id="4103" name="Text Box 6"/>
          <p:cNvSpPr txBox="1"/>
          <p:nvPr/>
        </p:nvSpPr>
        <p:spPr>
          <a:xfrm>
            <a:off x="2411413" y="2781300"/>
            <a:ext cx="2592387" cy="5778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内能的转移</a:t>
            </a:r>
            <a:r>
              <a:rPr lang="en-US" altLang="x-none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</a:p>
        </p:txBody>
      </p:sp>
      <p:sp>
        <p:nvSpPr>
          <p:cNvPr id="4104" name="Text Box 7"/>
          <p:cNvSpPr txBox="1"/>
          <p:nvPr/>
        </p:nvSpPr>
        <p:spPr>
          <a:xfrm>
            <a:off x="2051050" y="5661025"/>
            <a:ext cx="1728788" cy="3667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能量的转化</a:t>
            </a:r>
            <a:r>
              <a:rPr lang="en-US" altLang="x-none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</a:p>
        </p:txBody>
      </p:sp>
      <p:sp>
        <p:nvSpPr>
          <p:cNvPr id="4105" name="AutoShape 11"/>
          <p:cNvSpPr/>
          <p:nvPr/>
        </p:nvSpPr>
        <p:spPr>
          <a:xfrm>
            <a:off x="3635375" y="4652963"/>
            <a:ext cx="287338" cy="1441450"/>
          </a:xfrm>
          <a:prstGeom prst="leftBrace">
            <a:avLst>
              <a:gd name="adj1" fmla="val 41804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vert="horz" wrap="none" anchor="ctr"/>
          <a:lstStyle/>
          <a:p>
            <a:endParaRPr lang="zh-CN" altLang="en-US" dirty="0">
              <a:solidFill>
                <a:schemeClr val="accent2"/>
              </a:solidFill>
              <a:latin typeface="Comic Sans MS" panose="030F0702030302020204" pitchFamily="2" charset="0"/>
            </a:endParaRPr>
          </a:p>
        </p:txBody>
      </p:sp>
      <p:sp>
        <p:nvSpPr>
          <p:cNvPr id="4106" name="Text Box 12"/>
          <p:cNvSpPr txBox="1"/>
          <p:nvPr/>
        </p:nvSpPr>
        <p:spPr>
          <a:xfrm>
            <a:off x="4140200" y="4365625"/>
            <a:ext cx="4679950" cy="6397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对物体做功</a:t>
            </a:r>
            <a:r>
              <a:rPr lang="en-US" altLang="x-none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—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内能增大</a:t>
            </a:r>
            <a:r>
              <a:rPr lang="en-US" altLang="x-none" sz="3600" b="1" dirty="0">
                <a:latin typeface="Comic Sans MS" panose="030F0702030302020204" pitchFamily="2" charset="0"/>
              </a:rPr>
              <a:t>           </a:t>
            </a:r>
            <a:endParaRPr lang="zh-CN" altLang="en-US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107" name="Text Box 13"/>
          <p:cNvSpPr txBox="1"/>
          <p:nvPr/>
        </p:nvSpPr>
        <p:spPr>
          <a:xfrm>
            <a:off x="3995738" y="5518150"/>
            <a:ext cx="4824412" cy="5778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物体对外做功</a:t>
            </a:r>
            <a:r>
              <a:rPr lang="en-US" altLang="x-none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—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内能减小</a:t>
            </a:r>
            <a:r>
              <a:rPr lang="en-US" altLang="x-none" sz="3200" b="1" dirty="0">
                <a:latin typeface="Comic Sans MS" panose="030F0702030302020204" pitchFamily="2" charset="0"/>
              </a:rPr>
              <a:t>            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108" name="圆角矩形 4107"/>
          <p:cNvSpPr/>
          <p:nvPr/>
        </p:nvSpPr>
        <p:spPr>
          <a:xfrm>
            <a:off x="1260475" y="1412875"/>
            <a:ext cx="1943100" cy="5746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CCFF">
                  <a:alpha val="100000"/>
                </a:srgbClr>
              </a:gs>
              <a:gs pos="50000">
                <a:srgbClr val="66CCFF">
                  <a:gamma/>
                  <a:tint val="0"/>
                  <a:invGamma/>
                  <a:alpha val="100000"/>
                </a:srgbClr>
              </a:gs>
              <a:gs pos="100000">
                <a:srgbClr val="66CCFF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66CCFF"/>
            </a:solidFill>
            <a:prstDash val="solid"/>
            <a:headEnd type="none" w="med" len="med"/>
            <a:tailEnd type="none" w="med" len="med"/>
          </a:ln>
          <a:effectLst>
            <a:outerShdw dist="71842" dir="2699999" algn="ctr" rotWithShape="0">
              <a:schemeClr val="bg2"/>
            </a:outerShdw>
          </a:effectLst>
        </p:spPr>
        <p:txBody>
          <a:bodyPr vert="horz" wrap="none" anchor="ctr"/>
          <a:lstStyle/>
          <a:p>
            <a:pPr algn="ctr"/>
            <a:r>
              <a:rPr lang="zh-CN" altLang="en-US" sz="2800" b="1" dirty="0">
                <a:solidFill>
                  <a:schemeClr val="tx2"/>
                </a:solidFill>
                <a:latin typeface="Comic Sans MS" panose="030F0702030302020204" pitchFamily="2" charset="0"/>
              </a:rPr>
              <a:t>知识回顾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ldLvl="0" animBg="1"/>
      <p:bldP spid="4100" grpId="0" bldLvl="0" animBg="1"/>
      <p:bldP spid="4101" grpId="0"/>
      <p:bldP spid="4102" grpId="0"/>
      <p:bldP spid="4103" grpId="0"/>
      <p:bldP spid="4104" grpId="0"/>
      <p:bldP spid="4105" grpId="0" bldLvl="0" animBg="1"/>
      <p:bldP spid="4106" grpId="0" animBg="1"/>
      <p:bldP spid="410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428063" y="921996"/>
            <a:ext cx="2114550" cy="536575"/>
          </a:xfrm>
          <a:prstGeom prst="rect">
            <a:avLst/>
          </a:prstGeom>
          <a:gradFill rotWithShape="1">
            <a:gsLst>
              <a:gs pos="0">
                <a:srgbClr val="D1E8FF">
                  <a:alpha val="100000"/>
                </a:srgbClr>
              </a:gs>
              <a:gs pos="100000">
                <a:srgbClr val="99CCFF">
                  <a:alpha val="100000"/>
                </a:srgbClr>
              </a:gs>
            </a:gsLst>
            <a:lin ang="5400000" scaled="1"/>
            <a:tileRect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>
            <a:spAutoFit/>
          </a:bodyPr>
          <a:lstStyle/>
          <a:p>
            <a:pPr algn="ctr"/>
            <a:r>
              <a:rPr lang="zh-CN" altLang="en-US" sz="2800" b="1" dirty="0">
                <a:latin typeface="Comic Sans MS" panose="030F0702030302020204" pitchFamily="2" charset="0"/>
              </a:rPr>
              <a:t>演示实验</a:t>
            </a:r>
            <a:endParaRPr lang="en-US" altLang="x-none" sz="2800" b="1" dirty="0">
              <a:latin typeface="Times New Roman" panose="02020603050405020304" pitchFamily="2" charset="0"/>
            </a:endParaRPr>
          </a:p>
        </p:txBody>
      </p:sp>
    </p:spTree>
    <p:controls>
      <p:control spid="1026" name="ShockwaveFlash1" r:id="rId2" imgW="7497221" imgH="4544059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5122" name="矩形 5121"/>
          <p:cNvSpPr>
            <a:spLocks noRot="1"/>
          </p:cNvSpPr>
          <p:nvPr/>
        </p:nvSpPr>
        <p:spPr>
          <a:xfrm>
            <a:off x="971233" y="2415223"/>
            <a:ext cx="7200900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40000"/>
              </a:lnSpc>
              <a:spcBef>
                <a:spcPct val="0"/>
              </a:spcBef>
              <a:buClrTx/>
              <a:buSzPct val="100000"/>
              <a:buNone/>
            </a:pPr>
            <a:endParaRPr sz="2400" b="1">
              <a:solidFill>
                <a:srgbClr val="003300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pic>
        <p:nvPicPr>
          <p:cNvPr id="5123" name="Picture 8" descr="14-1-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357"/>
          <a:stretch>
            <a:fillRect/>
          </a:stretch>
        </p:blipFill>
        <p:spPr>
          <a:xfrm>
            <a:off x="5290820" y="1280160"/>
            <a:ext cx="4032250" cy="3443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Rectangle 4"/>
          <p:cNvSpPr/>
          <p:nvPr/>
        </p:nvSpPr>
        <p:spPr>
          <a:xfrm>
            <a:off x="1834833" y="1062673"/>
            <a:ext cx="2114550" cy="536575"/>
          </a:xfrm>
          <a:prstGeom prst="rect">
            <a:avLst/>
          </a:prstGeom>
          <a:gradFill rotWithShape="1">
            <a:gsLst>
              <a:gs pos="0">
                <a:srgbClr val="D1E8FF">
                  <a:alpha val="100000"/>
                </a:srgbClr>
              </a:gs>
              <a:gs pos="100000">
                <a:srgbClr val="99CCFF">
                  <a:alpha val="100000"/>
                </a:srgbClr>
              </a:gs>
            </a:gsLst>
            <a:lin ang="5400000" scaled="1"/>
            <a:tileRect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>
            <a:spAutoFit/>
          </a:bodyPr>
          <a:lstStyle/>
          <a:p>
            <a:pPr algn="ctr"/>
            <a:r>
              <a:rPr lang="zh-CN" altLang="en-US" sz="2800" b="1" dirty="0">
                <a:latin typeface="Comic Sans MS" panose="030F0702030302020204" pitchFamily="2" charset="0"/>
              </a:rPr>
              <a:t>演示实验</a:t>
            </a:r>
            <a:endParaRPr lang="en-US" altLang="x-none" sz="2800" b="1" dirty="0">
              <a:latin typeface="Times New Roman" panose="02020603050405020304" pitchFamily="2" charset="0"/>
            </a:endParaRPr>
          </a:p>
        </p:txBody>
      </p:sp>
      <p:sp>
        <p:nvSpPr>
          <p:cNvPr id="5125" name="文本框 5124"/>
          <p:cNvSpPr txBox="1"/>
          <p:nvPr/>
        </p:nvSpPr>
        <p:spPr>
          <a:xfrm>
            <a:off x="610870" y="4879023"/>
            <a:ext cx="8189913" cy="1763712"/>
          </a:xfrm>
          <a:prstGeom prst="rect">
            <a:avLst/>
          </a:prstGeom>
          <a:solidFill>
            <a:srgbClr val="D3FCB4">
              <a:alpha val="100000"/>
            </a:srgbClr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  <p:txBody>
          <a:bodyPr vert="horz" wrap="square" anchor="t">
            <a:spAutoFit/>
          </a:bodyPr>
          <a:lstStyle/>
          <a:p>
            <a:r>
              <a:rPr lang="zh-CN" altLang="en-US" sz="3200" b="1" dirty="0">
                <a:solidFill>
                  <a:srgbClr val="0066CC"/>
                </a:solidFill>
                <a:latin typeface="楷体_GB2312" pitchFamily="1" charset="-122"/>
              </a:rPr>
              <a:t>　　</a:t>
            </a:r>
            <a:r>
              <a:rPr lang="zh-CN" altLang="en-US" sz="3600" b="1" dirty="0">
                <a:latin typeface="楷体_GB2312" pitchFamily="1" charset="-122"/>
              </a:rPr>
              <a:t>能量转化：</a:t>
            </a:r>
            <a:r>
              <a:rPr lang="zh-CN" altLang="en-US" sz="3600" b="1" dirty="0">
                <a:solidFill>
                  <a:srgbClr val="0066CC"/>
                </a:solidFill>
                <a:latin typeface="Comic Sans MS" panose="030F0702030302020204" pitchFamily="2" charset="0"/>
              </a:rPr>
              <a:t>燃料燃烧时</a:t>
            </a:r>
            <a:r>
              <a:rPr lang="zh-CN" altLang="en-US" sz="3600" b="1" dirty="0">
                <a:solidFill>
                  <a:srgbClr val="CC0000"/>
                </a:solidFill>
                <a:latin typeface="Comic Sans MS" panose="030F0702030302020204" pitchFamily="2" charset="0"/>
              </a:rPr>
              <a:t>化学能</a:t>
            </a:r>
            <a:r>
              <a:rPr lang="zh-CN" altLang="en-US" sz="3600" b="1" dirty="0">
                <a:solidFill>
                  <a:srgbClr val="0066CC"/>
                </a:solidFill>
                <a:latin typeface="Comic Sans MS" panose="030F0702030302020204" pitchFamily="2" charset="0"/>
              </a:rPr>
              <a:t>转化为</a:t>
            </a:r>
            <a:r>
              <a:rPr lang="zh-CN" altLang="en-US" sz="3600" b="1" dirty="0">
                <a:solidFill>
                  <a:srgbClr val="CC0000"/>
                </a:solidFill>
                <a:latin typeface="Comic Sans MS" panose="030F0702030302020204" pitchFamily="2" charset="0"/>
              </a:rPr>
              <a:t>内能</a:t>
            </a:r>
            <a:r>
              <a:rPr lang="zh-CN" altLang="en-US" sz="3600" b="1" dirty="0">
                <a:solidFill>
                  <a:srgbClr val="0066CC"/>
                </a:solidFill>
                <a:latin typeface="Comic Sans MS" panose="030F0702030302020204" pitchFamily="2" charset="0"/>
              </a:rPr>
              <a:t>，传给</a:t>
            </a:r>
            <a:r>
              <a:rPr lang="zh-CN" altLang="en-US" sz="3600" b="1" dirty="0">
                <a:latin typeface="Comic Sans MS" panose="030F0702030302020204" pitchFamily="2" charset="0"/>
              </a:rPr>
              <a:t>水</a:t>
            </a:r>
            <a:r>
              <a:rPr lang="zh-CN" altLang="en-US" sz="3600" b="1" dirty="0">
                <a:solidFill>
                  <a:srgbClr val="0066CC"/>
                </a:solidFill>
                <a:latin typeface="Comic Sans MS" panose="030F0702030302020204" pitchFamily="2" charset="0"/>
              </a:rPr>
              <a:t>和</a:t>
            </a:r>
            <a:r>
              <a:rPr lang="zh-CN" altLang="en-US" sz="3600" b="1" dirty="0">
                <a:solidFill>
                  <a:srgbClr val="000000"/>
                </a:solidFill>
                <a:latin typeface="Comic Sans MS" panose="030F0702030302020204" pitchFamily="2" charset="0"/>
              </a:rPr>
              <a:t>水蒸气</a:t>
            </a:r>
            <a:r>
              <a:rPr lang="zh-CN" altLang="en-US" sz="3600" b="1" dirty="0">
                <a:solidFill>
                  <a:srgbClr val="0066CC"/>
                </a:solidFill>
                <a:latin typeface="Comic Sans MS" panose="030F0702030302020204" pitchFamily="2" charset="0"/>
              </a:rPr>
              <a:t>；水蒸气把塞子冲出去，</a:t>
            </a:r>
            <a:r>
              <a:rPr lang="zh-CN" altLang="en-US" sz="3600" b="1" dirty="0">
                <a:solidFill>
                  <a:srgbClr val="CC0000"/>
                </a:solidFill>
                <a:latin typeface="Comic Sans MS" panose="030F0702030302020204" pitchFamily="2" charset="0"/>
              </a:rPr>
              <a:t>内能</a:t>
            </a:r>
            <a:r>
              <a:rPr lang="zh-CN" altLang="en-US" sz="3600" b="1" dirty="0">
                <a:solidFill>
                  <a:srgbClr val="0066CC"/>
                </a:solidFill>
                <a:latin typeface="Comic Sans MS" panose="030F0702030302020204" pitchFamily="2" charset="0"/>
              </a:rPr>
              <a:t>转化为塞子的</a:t>
            </a:r>
            <a:r>
              <a:rPr lang="zh-CN" altLang="en-US" sz="3600" b="1" dirty="0">
                <a:solidFill>
                  <a:srgbClr val="CC0000"/>
                </a:solidFill>
                <a:latin typeface="Comic Sans MS" panose="030F0702030302020204" pitchFamily="2" charset="0"/>
              </a:rPr>
              <a:t>动能</a:t>
            </a:r>
            <a:r>
              <a:rPr lang="zh-CN" altLang="en-US" sz="3200" b="1" dirty="0">
                <a:solidFill>
                  <a:srgbClr val="0066CC"/>
                </a:solidFill>
                <a:latin typeface="Comic Sans MS" panose="030F0702030302020204" pitchFamily="2" charset="0"/>
              </a:rPr>
              <a:t>。</a:t>
            </a:r>
          </a:p>
        </p:txBody>
      </p:sp>
      <p:sp>
        <p:nvSpPr>
          <p:cNvPr id="5126" name="文本框 5125"/>
          <p:cNvSpPr txBox="1"/>
          <p:nvPr/>
        </p:nvSpPr>
        <p:spPr>
          <a:xfrm>
            <a:off x="1029653" y="1866265"/>
            <a:ext cx="5543550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软木塞冲出</a:t>
            </a:r>
            <a:r>
              <a:rPr lang="en-US" altLang="x-none" sz="2800" b="1" dirty="0">
                <a:solidFill>
                  <a:schemeClr val="tx2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;</a:t>
            </a:r>
            <a:r>
              <a:rPr lang="zh-CN" altLang="en-US" sz="2800" b="1" dirty="0">
                <a:solidFill>
                  <a:schemeClr val="tx2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管口有“白气”产生。</a:t>
            </a:r>
          </a:p>
        </p:txBody>
      </p:sp>
      <p:sp>
        <p:nvSpPr>
          <p:cNvPr id="5127" name="文本框 5126"/>
          <p:cNvSpPr txBox="1"/>
          <p:nvPr/>
        </p:nvSpPr>
        <p:spPr>
          <a:xfrm>
            <a:off x="755333" y="3007360"/>
            <a:ext cx="5472112" cy="9445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水蒸气对木塞做功</a:t>
            </a:r>
            <a:r>
              <a:rPr lang="en-US" altLang="x-none" sz="28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内能减少</a:t>
            </a:r>
            <a:r>
              <a:rPr lang="en-US" altLang="x-none" sz="28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它的温度下降</a:t>
            </a:r>
            <a:r>
              <a:rPr lang="en-US" altLang="x-none" sz="28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水蒸气液化成小水珠。</a:t>
            </a:r>
            <a:endParaRPr lang="zh-CN" altLang="en-US" sz="2800" dirty="0"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  <p:sp>
        <p:nvSpPr>
          <p:cNvPr id="5128" name="文本框 5127"/>
          <p:cNvSpPr txBox="1"/>
          <p:nvPr/>
        </p:nvSpPr>
        <p:spPr>
          <a:xfrm>
            <a:off x="318135" y="1926273"/>
            <a:ext cx="106521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Comic Sans MS" panose="030F0702030302020204" pitchFamily="2" charset="0"/>
              </a:rPr>
              <a:t>现象：</a:t>
            </a:r>
          </a:p>
        </p:txBody>
      </p:sp>
      <p:sp>
        <p:nvSpPr>
          <p:cNvPr id="5129" name="文本框 5128"/>
          <p:cNvSpPr txBox="1"/>
          <p:nvPr/>
        </p:nvSpPr>
        <p:spPr>
          <a:xfrm>
            <a:off x="179070" y="3078798"/>
            <a:ext cx="930275" cy="396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Comic Sans MS" panose="030F0702030302020204" pitchFamily="2" charset="0"/>
              </a:rPr>
              <a:t>说明：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bldLvl="0" animBg="1"/>
      <p:bldP spid="5126" grpId="0" bldLvl="0"/>
      <p:bldP spid="5127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二、新课讲解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6146" name="Rectangle 3"/>
          <p:cNvSpPr>
            <a:spLocks noGrp="1"/>
          </p:cNvSpPr>
          <p:nvPr/>
        </p:nvSpPr>
        <p:spPr>
          <a:xfrm>
            <a:off x="-277495" y="693420"/>
            <a:ext cx="9036050" cy="16573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endParaRPr lang="en-US" altLang="x-none" sz="1800" dirty="0"/>
          </a:p>
          <a:p>
            <a:pPr marL="0" indent="0" eaLnBrk="1" hangingPunct="1">
              <a:buNone/>
            </a:pPr>
            <a:r>
              <a:rPr lang="zh-CN" altLang="en-US" sz="18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        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（一）热机</a:t>
            </a:r>
          </a:p>
          <a:p>
            <a:pPr marL="0" indent="0" eaLnBrk="1" hangingPunct="1">
              <a:buNone/>
            </a:pPr>
            <a:r>
              <a:rPr lang="zh-CN" altLang="en-US" sz="18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    </a:t>
            </a:r>
            <a:r>
              <a:rPr lang="zh-CN" altLang="en-US" sz="2400" b="1" dirty="0">
                <a:latin typeface="楷体" panose="02010609060101010101" pitchFamily="1" charset="-122"/>
                <a:ea typeface="楷体" panose="02010609060101010101" pitchFamily="1" charset="-122"/>
              </a:rPr>
              <a:t>1.热机的概念：利用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内能做功转化为机械能</a:t>
            </a:r>
            <a:r>
              <a:rPr lang="zh-CN" altLang="en-US" sz="2400" b="1" dirty="0">
                <a:latin typeface="楷体" panose="02010609060101010101" pitchFamily="1" charset="-122"/>
                <a:ea typeface="楷体" panose="02010609060101010101" pitchFamily="1" charset="-122"/>
              </a:rPr>
              <a:t>的机械。</a:t>
            </a:r>
          </a:p>
          <a:p>
            <a:pPr marL="0" eaLnBrk="1" hangingPunct="1">
              <a:buNone/>
            </a:pPr>
            <a:r>
              <a:rPr lang="zh-CN" altLang="en-US" sz="1800" b="1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</a:p>
        </p:txBody>
      </p:sp>
      <p:sp>
        <p:nvSpPr>
          <p:cNvPr id="6147" name="矩形 6146"/>
          <p:cNvSpPr/>
          <p:nvPr/>
        </p:nvSpPr>
        <p:spPr>
          <a:xfrm>
            <a:off x="468313" y="2271713"/>
            <a:ext cx="8101012" cy="8915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/>
            <a:r>
              <a:rPr lang="zh-CN" altLang="en-US" sz="2800" b="1" dirty="0">
                <a:latin typeface="Comic Sans MS" panose="030F0702030302020204" pitchFamily="2" charset="0"/>
              </a:rPr>
              <a:t>　　</a:t>
            </a:r>
            <a:r>
              <a:rPr lang="zh-CN" altLang="en-US" sz="2400" b="1" dirty="0">
                <a:solidFill>
                  <a:schemeClr val="hlink"/>
                </a:solidFill>
                <a:latin typeface="Comic Sans MS" panose="030F0702030302020204" pitchFamily="2" charset="0"/>
              </a:rPr>
              <a:t>利用内能做功的机器有很多，例如蒸汽机、内燃机、汽轮机、喷气发动机等。</a:t>
            </a:r>
          </a:p>
        </p:txBody>
      </p:sp>
      <p:grpSp>
        <p:nvGrpSpPr>
          <p:cNvPr id="6148" name="组合 6147"/>
          <p:cNvGrpSpPr/>
          <p:nvPr/>
        </p:nvGrpSpPr>
        <p:grpSpPr>
          <a:xfrm>
            <a:off x="402590" y="3265805"/>
            <a:ext cx="2519680" cy="1643265"/>
            <a:chOff x="0" y="0"/>
            <a:chExt cx="1905" cy="1484"/>
          </a:xfrm>
        </p:grpSpPr>
        <p:sp>
          <p:nvSpPr>
            <p:cNvPr id="6149" name="矩形 6148"/>
            <p:cNvSpPr/>
            <p:nvPr/>
          </p:nvSpPr>
          <p:spPr>
            <a:xfrm>
              <a:off x="272" y="1124"/>
              <a:ext cx="1270" cy="36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>
              <a:spAutoFit/>
            </a:bodyPr>
            <a:lstStyle/>
            <a:p>
              <a:pPr algn="ctr" eaLnBrk="0" hangingPunct="0"/>
              <a:r>
                <a:rPr lang="zh-CN" altLang="en-US" sz="2000" b="1" dirty="0">
                  <a:solidFill>
                    <a:schemeClr val="tx2"/>
                  </a:solidFill>
                  <a:latin typeface="宋体" panose="02010600030101010101" pitchFamily="2" charset="-122"/>
                </a:rPr>
                <a:t> 蒸汽机车</a:t>
              </a:r>
            </a:p>
          </p:txBody>
        </p:sp>
        <p:pic>
          <p:nvPicPr>
            <p:cNvPr id="6150" name="图片 6149" descr="火车89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0"/>
              <a:ext cx="1905" cy="1089"/>
            </a:xfrm>
            <a:prstGeom prst="rect">
              <a:avLst/>
            </a:prstGeom>
            <a:noFill/>
            <a:ln w="25400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</p:pic>
      </p:grpSp>
      <p:grpSp>
        <p:nvGrpSpPr>
          <p:cNvPr id="6151" name="组合 6150"/>
          <p:cNvGrpSpPr/>
          <p:nvPr/>
        </p:nvGrpSpPr>
        <p:grpSpPr>
          <a:xfrm>
            <a:off x="3512185" y="3265805"/>
            <a:ext cx="2503805" cy="1762272"/>
            <a:chOff x="0" y="0"/>
            <a:chExt cx="1905" cy="1466"/>
          </a:xfrm>
        </p:grpSpPr>
        <p:pic>
          <p:nvPicPr>
            <p:cNvPr id="6152" name="图片 6151" descr="内火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0"/>
              <a:ext cx="1905" cy="1089"/>
            </a:xfrm>
            <a:prstGeom prst="rect">
              <a:avLst/>
            </a:prstGeom>
            <a:noFill/>
            <a:ln w="25400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6153" name="矩形 6152"/>
            <p:cNvSpPr/>
            <p:nvPr/>
          </p:nvSpPr>
          <p:spPr>
            <a:xfrm>
              <a:off x="363" y="1134"/>
              <a:ext cx="1270" cy="332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>
              <a:spAutoFit/>
            </a:bodyPr>
            <a:lstStyle/>
            <a:p>
              <a:pPr algn="ctr" eaLnBrk="0" hangingPunct="0"/>
              <a:r>
                <a:rPr lang="zh-CN" altLang="en-US" sz="2000" b="1" dirty="0">
                  <a:solidFill>
                    <a:schemeClr val="tx2"/>
                  </a:solidFill>
                  <a:latin typeface="宋体" panose="02010600030101010101" pitchFamily="2" charset="-122"/>
                </a:rPr>
                <a:t> 火车</a:t>
              </a:r>
            </a:p>
          </p:txBody>
        </p:sp>
      </p:grpSp>
      <p:grpSp>
        <p:nvGrpSpPr>
          <p:cNvPr id="6154" name="组合 6153"/>
          <p:cNvGrpSpPr/>
          <p:nvPr/>
        </p:nvGrpSpPr>
        <p:grpSpPr>
          <a:xfrm>
            <a:off x="3700780" y="5026025"/>
            <a:ext cx="2472055" cy="1871822"/>
            <a:chOff x="0" y="0"/>
            <a:chExt cx="1962" cy="1465"/>
          </a:xfrm>
        </p:grpSpPr>
        <p:pic>
          <p:nvPicPr>
            <p:cNvPr id="6155" name="图片 6154" descr="哇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0"/>
              <a:ext cx="1962" cy="11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6" name="矩形 6155"/>
            <p:cNvSpPr/>
            <p:nvPr/>
          </p:nvSpPr>
          <p:spPr>
            <a:xfrm>
              <a:off x="181" y="1153"/>
              <a:ext cx="1497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>
              <a:spAutoFit/>
            </a:bodyPr>
            <a:lstStyle/>
            <a:p>
              <a:pPr algn="ctr" eaLnBrk="0" hangingPunct="0"/>
              <a:r>
                <a:rPr lang="zh-CN" altLang="en-US" sz="2000" b="1" dirty="0">
                  <a:solidFill>
                    <a:schemeClr val="tx2"/>
                  </a:solidFill>
                  <a:latin typeface="宋体" panose="02010600030101010101" pitchFamily="2" charset="-122"/>
                </a:rPr>
                <a:t> 喷气发动机</a:t>
              </a:r>
            </a:p>
          </p:txBody>
        </p:sp>
      </p:grpSp>
      <p:grpSp>
        <p:nvGrpSpPr>
          <p:cNvPr id="6157" name="组合 6156"/>
          <p:cNvGrpSpPr/>
          <p:nvPr/>
        </p:nvGrpSpPr>
        <p:grpSpPr>
          <a:xfrm>
            <a:off x="6560185" y="3059430"/>
            <a:ext cx="1774825" cy="3660167"/>
            <a:chOff x="0" y="0"/>
            <a:chExt cx="1474" cy="2922"/>
          </a:xfrm>
        </p:grpSpPr>
        <p:pic>
          <p:nvPicPr>
            <p:cNvPr id="6158" name="图片 6157" descr="正火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1" y="0"/>
              <a:ext cx="1225" cy="2540"/>
            </a:xfrm>
            <a:prstGeom prst="rect">
              <a:avLst/>
            </a:prstGeom>
            <a:noFill/>
            <a:ln w="254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6159" name="矩形 6158"/>
            <p:cNvSpPr/>
            <p:nvPr/>
          </p:nvSpPr>
          <p:spPr>
            <a:xfrm>
              <a:off x="0" y="2604"/>
              <a:ext cx="1474" cy="318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>
              <a:spAutoFit/>
            </a:bodyPr>
            <a:lstStyle/>
            <a:p>
              <a:pPr algn="ctr" eaLnBrk="0" hangingPunct="0"/>
              <a:r>
                <a:rPr lang="zh-CN" altLang="en-US" sz="2000" b="1" dirty="0">
                  <a:solidFill>
                    <a:schemeClr val="tx2"/>
                  </a:solidFill>
                  <a:latin typeface="宋体" panose="02010600030101010101" pitchFamily="2" charset="-122"/>
                </a:rPr>
                <a:t> 火箭发动机</a:t>
              </a:r>
            </a:p>
          </p:txBody>
        </p:sp>
      </p:grpSp>
      <p:grpSp>
        <p:nvGrpSpPr>
          <p:cNvPr id="6160" name="组合 6159"/>
          <p:cNvGrpSpPr/>
          <p:nvPr/>
        </p:nvGrpSpPr>
        <p:grpSpPr>
          <a:xfrm>
            <a:off x="340995" y="5026025"/>
            <a:ext cx="2799080" cy="1869782"/>
            <a:chOff x="0" y="0"/>
            <a:chExt cx="1996" cy="1466"/>
          </a:xfrm>
        </p:grpSpPr>
        <p:pic>
          <p:nvPicPr>
            <p:cNvPr id="6161" name="图片 6160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1" y="0"/>
              <a:ext cx="1841" cy="117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62" name="矩形 6161"/>
            <p:cNvSpPr/>
            <p:nvPr/>
          </p:nvSpPr>
          <p:spPr>
            <a:xfrm>
              <a:off x="0" y="1153"/>
              <a:ext cx="1996" cy="313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>
              <a:spAutoFit/>
            </a:bodyPr>
            <a:lstStyle/>
            <a:p>
              <a:pPr algn="ctr" eaLnBrk="0" hangingPunct="0"/>
              <a:r>
                <a:rPr lang="zh-CN" altLang="en-US" sz="2000" b="1" dirty="0">
                  <a:solidFill>
                    <a:schemeClr val="tx2"/>
                  </a:solidFill>
                  <a:latin typeface="宋体" panose="02010600030101010101" pitchFamily="2" charset="-122"/>
                </a:rPr>
                <a:t> 火电站的汽轮机</a:t>
              </a:r>
            </a:p>
          </p:txBody>
        </p:sp>
      </p:grpSp>
      <p:sp>
        <p:nvSpPr>
          <p:cNvPr id="6163" name="矩形 6162"/>
          <p:cNvSpPr/>
          <p:nvPr/>
        </p:nvSpPr>
        <p:spPr>
          <a:xfrm>
            <a:off x="402273" y="1831658"/>
            <a:ext cx="2722562" cy="519112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pPr eaLnBrk="0" hangingPunct="0"/>
            <a:r>
              <a:rPr lang="zh-CN" altLang="en-US" sz="2800" b="1" dirty="0">
                <a:latin typeface="楷体" panose="02010609060101010101" pitchFamily="1" charset="-122"/>
                <a:ea typeface="楷体" panose="02010609060101010101" pitchFamily="1" charset="-122"/>
              </a:rPr>
              <a:t>    </a:t>
            </a:r>
            <a:r>
              <a:rPr lang="en-US" altLang="x-none" sz="2400" b="1" dirty="0">
                <a:latin typeface="楷体" panose="02010609060101010101" pitchFamily="1" charset="-122"/>
                <a:ea typeface="楷体" panose="02010609060101010101" pitchFamily="1" charset="-122"/>
              </a:rPr>
              <a:t>2</a:t>
            </a:r>
            <a:r>
              <a:rPr lang="zh-CN" altLang="en-US" sz="2400" b="1" dirty="0">
                <a:latin typeface="楷体" panose="02010609060101010101" pitchFamily="1" charset="-122"/>
                <a:ea typeface="楷体" panose="02010609060101010101" pitchFamily="1" charset="-122"/>
              </a:rPr>
              <a:t>.热机的种类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1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>
                                            <p:txEl>
                                              <p:charRg st="1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>
                                            <p:txEl>
                                              <p:charRg st="1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6">
                                            <p:txEl>
                                              <p:charRg st="1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22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6">
                                            <p:txEl>
                                              <p:charRg st="22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6">
                                            <p:txEl>
                                              <p:charRg st="22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46">
                                            <p:txEl>
                                              <p:charRg st="22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ldLvl="0"/>
      <p:bldP spid="6163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7170" name="文本框 7169"/>
          <p:cNvSpPr txBox="1"/>
          <p:nvPr/>
        </p:nvSpPr>
        <p:spPr>
          <a:xfrm>
            <a:off x="662623" y="2761298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endParaRPr lang="zh-CN" altLang="en-US" b="1" dirty="0">
              <a:latin typeface="Arial" panose="020B0604020202020204" charset="-76"/>
            </a:endParaRPr>
          </a:p>
        </p:txBody>
      </p:sp>
      <p:sp>
        <p:nvSpPr>
          <p:cNvPr id="7171" name="文本框 7170"/>
          <p:cNvSpPr txBox="1"/>
          <p:nvPr/>
        </p:nvSpPr>
        <p:spPr>
          <a:xfrm>
            <a:off x="2102485" y="1465898"/>
            <a:ext cx="4608513" cy="7318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800" b="1" dirty="0">
                <a:solidFill>
                  <a:schemeClr val="accent2"/>
                </a:solidFill>
                <a:latin typeface="Arial" panose="020B0604020202020204" charset="-76"/>
              </a:rPr>
              <a:t>内燃机：</a:t>
            </a:r>
          </a:p>
        </p:txBody>
      </p:sp>
      <p:sp>
        <p:nvSpPr>
          <p:cNvPr id="7172" name="文本框 7171"/>
          <p:cNvSpPr txBox="1"/>
          <p:nvPr/>
        </p:nvSpPr>
        <p:spPr>
          <a:xfrm>
            <a:off x="878523" y="2761298"/>
            <a:ext cx="8172450" cy="14636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charset="-76"/>
              </a:rPr>
              <a:t>     燃料直接在汽缸内燃烧产生动力的热机。</a:t>
            </a:r>
          </a:p>
        </p:txBody>
      </p:sp>
      <p:sp>
        <p:nvSpPr>
          <p:cNvPr id="7173" name="矩形 7172"/>
          <p:cNvSpPr/>
          <p:nvPr/>
        </p:nvSpPr>
        <p:spPr>
          <a:xfrm>
            <a:off x="591185" y="4921885"/>
            <a:ext cx="7667625" cy="17367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5400" b="1" dirty="0">
                <a:solidFill>
                  <a:schemeClr val="accent2"/>
                </a:solidFill>
                <a:latin typeface="Comic Sans MS" panose="030F0702030302020204" pitchFamily="2" charset="0"/>
              </a:rPr>
              <a:t>常见的内燃机：</a:t>
            </a:r>
            <a:r>
              <a:rPr lang="zh-CN" altLang="en-US" sz="5400" b="1" dirty="0">
                <a:latin typeface="Comic Sans MS" panose="030F0702030302020204" pitchFamily="2" charset="0"/>
              </a:rPr>
              <a:t> </a:t>
            </a:r>
            <a:r>
              <a:rPr lang="zh-CN" altLang="en-US" sz="5400" b="1" dirty="0">
                <a:solidFill>
                  <a:schemeClr val="tx2"/>
                </a:solidFill>
                <a:latin typeface="Comic Sans MS" panose="030F0702030302020204" pitchFamily="2" charset="0"/>
              </a:rPr>
              <a:t>汽油机 </a:t>
            </a:r>
          </a:p>
          <a:p>
            <a:pPr eaLnBrk="0" hangingPunct="0"/>
            <a:r>
              <a:rPr lang="zh-CN" altLang="en-US" sz="5400" b="1" dirty="0">
                <a:solidFill>
                  <a:schemeClr val="tx2"/>
                </a:solidFill>
                <a:latin typeface="Comic Sans MS" panose="030F0702030302020204" pitchFamily="2" charset="0"/>
              </a:rPr>
              <a:t>                 柴油机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10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10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0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100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100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00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2" grpId="0"/>
      <p:bldP spid="717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pic>
        <p:nvPicPr>
          <p:cNvPr id="8194" name="图片 8193" descr="构造(汽)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183" y="1886268"/>
            <a:ext cx="4238625" cy="4924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直接连接符 8194"/>
          <p:cNvSpPr/>
          <p:nvPr/>
        </p:nvSpPr>
        <p:spPr>
          <a:xfrm flipH="1" flipV="1">
            <a:off x="2963545" y="4839018"/>
            <a:ext cx="1512888" cy="360362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196" name="直接连接符 8195"/>
          <p:cNvSpPr/>
          <p:nvPr/>
        </p:nvSpPr>
        <p:spPr>
          <a:xfrm flipH="1" flipV="1">
            <a:off x="2676208" y="3975418"/>
            <a:ext cx="1727200" cy="287337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197" name="直接连接符 8196"/>
          <p:cNvSpPr/>
          <p:nvPr/>
        </p:nvSpPr>
        <p:spPr>
          <a:xfrm flipV="1">
            <a:off x="1163320" y="2894330"/>
            <a:ext cx="792163" cy="29210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198" name="直接连接符 8197"/>
          <p:cNvSpPr/>
          <p:nvPr/>
        </p:nvSpPr>
        <p:spPr>
          <a:xfrm flipH="1">
            <a:off x="3684270" y="2391093"/>
            <a:ext cx="719138" cy="503237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199" name="直接连接符 8198"/>
          <p:cNvSpPr/>
          <p:nvPr/>
        </p:nvSpPr>
        <p:spPr>
          <a:xfrm flipH="1" flipV="1">
            <a:off x="2747645" y="5918518"/>
            <a:ext cx="1503363" cy="233362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200" name="直接连接符 8199"/>
          <p:cNvSpPr/>
          <p:nvPr/>
        </p:nvSpPr>
        <p:spPr>
          <a:xfrm flipH="1" flipV="1">
            <a:off x="3108008" y="3110230"/>
            <a:ext cx="1582737" cy="504825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201" name="直接连接符 8200"/>
          <p:cNvSpPr/>
          <p:nvPr/>
        </p:nvSpPr>
        <p:spPr>
          <a:xfrm>
            <a:off x="1379220" y="2103755"/>
            <a:ext cx="1441450" cy="43180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202" name="文本框 8201"/>
          <p:cNvSpPr txBox="1"/>
          <p:nvPr/>
        </p:nvSpPr>
        <p:spPr>
          <a:xfrm>
            <a:off x="228283" y="1814830"/>
            <a:ext cx="1524000" cy="5191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3333CC"/>
                </a:solidFill>
                <a:latin typeface="Comic Sans MS" panose="030F0702030302020204" pitchFamily="2" charset="0"/>
              </a:rPr>
              <a:t>火花塞</a:t>
            </a:r>
          </a:p>
        </p:txBody>
      </p:sp>
      <p:sp>
        <p:nvSpPr>
          <p:cNvPr id="8203" name="文本框 8202"/>
          <p:cNvSpPr txBox="1"/>
          <p:nvPr/>
        </p:nvSpPr>
        <p:spPr>
          <a:xfrm>
            <a:off x="4620895" y="3326130"/>
            <a:ext cx="990600" cy="5191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3333CC"/>
                </a:solidFill>
                <a:latin typeface="Comic Sans MS" panose="030F0702030302020204" pitchFamily="2" charset="0"/>
              </a:rPr>
              <a:t>汽缸</a:t>
            </a:r>
          </a:p>
        </p:txBody>
      </p:sp>
      <p:sp>
        <p:nvSpPr>
          <p:cNvPr id="8204" name="文本框 8203"/>
          <p:cNvSpPr txBox="1"/>
          <p:nvPr/>
        </p:nvSpPr>
        <p:spPr>
          <a:xfrm>
            <a:off x="-24130" y="2967355"/>
            <a:ext cx="1447800" cy="5191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3333CC"/>
                </a:solidFill>
                <a:latin typeface="Comic Sans MS" panose="030F0702030302020204" pitchFamily="2" charset="0"/>
              </a:rPr>
              <a:t>进气门</a:t>
            </a:r>
          </a:p>
        </p:txBody>
      </p:sp>
      <p:sp>
        <p:nvSpPr>
          <p:cNvPr id="8205" name="文本框 8204"/>
          <p:cNvSpPr txBox="1"/>
          <p:nvPr/>
        </p:nvSpPr>
        <p:spPr>
          <a:xfrm>
            <a:off x="4331970" y="3975418"/>
            <a:ext cx="914400" cy="5191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3333CC"/>
                </a:solidFill>
                <a:latin typeface="Comic Sans MS" panose="030F0702030302020204" pitchFamily="2" charset="0"/>
              </a:rPr>
              <a:t>活塞</a:t>
            </a:r>
          </a:p>
        </p:txBody>
      </p:sp>
      <p:sp>
        <p:nvSpPr>
          <p:cNvPr id="8206" name="文本框 8205"/>
          <p:cNvSpPr txBox="1"/>
          <p:nvPr/>
        </p:nvSpPr>
        <p:spPr>
          <a:xfrm>
            <a:off x="4476433" y="4910455"/>
            <a:ext cx="1143000" cy="5191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3333CC"/>
                </a:solidFill>
                <a:latin typeface="Comic Sans MS" panose="030F0702030302020204" pitchFamily="2" charset="0"/>
              </a:rPr>
              <a:t>连杆</a:t>
            </a:r>
          </a:p>
        </p:txBody>
      </p:sp>
      <p:sp>
        <p:nvSpPr>
          <p:cNvPr id="8207" name="文本框 8206"/>
          <p:cNvSpPr txBox="1"/>
          <p:nvPr/>
        </p:nvSpPr>
        <p:spPr>
          <a:xfrm>
            <a:off x="4403408" y="2030730"/>
            <a:ext cx="1447800" cy="5191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3333CC"/>
                </a:solidFill>
                <a:latin typeface="Comic Sans MS" panose="030F0702030302020204" pitchFamily="2" charset="0"/>
              </a:rPr>
              <a:t>排气门</a:t>
            </a:r>
          </a:p>
        </p:txBody>
      </p:sp>
      <p:sp>
        <p:nvSpPr>
          <p:cNvPr id="8208" name="文本框 8207"/>
          <p:cNvSpPr txBox="1"/>
          <p:nvPr/>
        </p:nvSpPr>
        <p:spPr>
          <a:xfrm>
            <a:off x="4116070" y="5918518"/>
            <a:ext cx="1066800" cy="5191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3333CC"/>
                </a:solidFill>
                <a:latin typeface="Comic Sans MS" panose="030F0702030302020204" pitchFamily="2" charset="0"/>
              </a:rPr>
              <a:t>曲轴</a:t>
            </a:r>
          </a:p>
        </p:txBody>
      </p:sp>
      <p:pic>
        <p:nvPicPr>
          <p:cNvPr id="8209" name="Picture 6" descr="14-1-2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41620" y="2103755"/>
            <a:ext cx="3530600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10" name="矩形 4"/>
          <p:cNvSpPr/>
          <p:nvPr/>
        </p:nvSpPr>
        <p:spPr>
          <a:xfrm>
            <a:off x="2963545" y="940753"/>
            <a:ext cx="3041015" cy="583565"/>
          </a:xfrm>
          <a:prstGeom prst="rect">
            <a:avLst/>
          </a:prstGeom>
          <a:noFill/>
          <a:ln w="9525">
            <a:noFill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vert="horz" wrap="none" anchor="t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0033CC"/>
                </a:solidFill>
                <a:latin typeface="Comic Sans MS" panose="030F0702030302020204" pitchFamily="2" charset="0"/>
              </a:rPr>
              <a:t>（二）汽油机</a:t>
            </a:r>
            <a:r>
              <a:rPr lang="zh-CN" altLang="en-US" sz="3200" b="1" dirty="0">
                <a:solidFill>
                  <a:srgbClr val="FFFFFF"/>
                </a:solidFill>
                <a:latin typeface="Comic Sans MS" panose="030F0702030302020204" pitchFamily="2" charset="0"/>
              </a:rPr>
              <a:t>　</a:t>
            </a:r>
          </a:p>
        </p:txBody>
      </p:sp>
      <p:sp>
        <p:nvSpPr>
          <p:cNvPr id="8211" name="文本框 8210"/>
          <p:cNvSpPr txBox="1"/>
          <p:nvPr/>
        </p:nvSpPr>
        <p:spPr>
          <a:xfrm>
            <a:off x="1126808" y="1233805"/>
            <a:ext cx="1762125" cy="577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chemeClr val="tx2"/>
                </a:solidFill>
                <a:latin typeface="Comic Sans MS" panose="030F0702030302020204" pitchFamily="2" charset="0"/>
              </a:rPr>
              <a:t>1.构造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2" grpId="0" build="p" advAuto="1000"/>
      <p:bldP spid="8203" grpId="0"/>
      <p:bldP spid="8204" grpId="0" build="p" advAuto="1000"/>
      <p:bldP spid="8205" grpId="0" build="p" advAuto="1000"/>
      <p:bldP spid="8206" grpId="0" build="p" advAuto="1000"/>
      <p:bldP spid="8207" grpId="0"/>
      <p:bldP spid="820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9219" name="Rectangle 9"/>
          <p:cNvSpPr/>
          <p:nvPr/>
        </p:nvSpPr>
        <p:spPr>
          <a:xfrm>
            <a:off x="289071" y="1019077"/>
            <a:ext cx="2413000" cy="5207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/>
            <a:r>
              <a:rPr lang="en-US" altLang="x-none" sz="2800" b="1" dirty="0">
                <a:solidFill>
                  <a:schemeClr val="tx2"/>
                </a:solidFill>
                <a:latin typeface="Times New Roman" panose="02020603050405020304" pitchFamily="2" charset="0"/>
              </a:rPr>
              <a:t>2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2" charset="0"/>
              </a:rPr>
              <a:t>．工作过程</a:t>
            </a:r>
          </a:p>
        </p:txBody>
      </p:sp>
      <p:grpSp>
        <p:nvGrpSpPr>
          <p:cNvPr id="9221" name="组合 9220"/>
          <p:cNvGrpSpPr>
            <a:grpSpLocks noChangeAspect="1"/>
          </p:cNvGrpSpPr>
          <p:nvPr/>
        </p:nvGrpSpPr>
        <p:grpSpPr>
          <a:xfrm>
            <a:off x="5166360" y="1257300"/>
            <a:ext cx="1684020" cy="2447925"/>
            <a:chOff x="0" y="0"/>
            <a:chExt cx="1361" cy="1980"/>
          </a:xfrm>
        </p:grpSpPr>
        <p:pic>
          <p:nvPicPr>
            <p:cNvPr id="9222" name="Picture 8" descr="14-1-4甲乙"/>
            <p:cNvPicPr>
              <a:picLocks noChangeAspect="1"/>
            </p:cNvPicPr>
            <p:nvPr/>
          </p:nvPicPr>
          <p:blipFill>
            <a:blip r:embed="rId6" cstate="print"/>
            <a:srcRect r="50879"/>
            <a:stretch>
              <a:fillRect/>
            </a:stretch>
          </p:blipFill>
          <p:spPr>
            <a:xfrm>
              <a:off x="0" y="0"/>
              <a:ext cx="1361" cy="1980"/>
            </a:xfrm>
            <a:prstGeom prst="rect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9223" name="图片 9222" descr=")AVQFT}[$)C8`ZVNPEK6C{8"/>
            <p:cNvPicPr>
              <a:picLocks noChangeAspect="1"/>
            </p:cNvPicPr>
            <p:nvPr/>
          </p:nvPicPr>
          <p:blipFill>
            <a:blip r:embed="rId7" cstate="print"/>
            <a:srcRect r="81113"/>
            <a:stretch>
              <a:fillRect/>
            </a:stretch>
          </p:blipFill>
          <p:spPr>
            <a:xfrm>
              <a:off x="205" y="0"/>
              <a:ext cx="998" cy="172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9224" name="组合 9223"/>
          <p:cNvGrpSpPr>
            <a:grpSpLocks noChangeAspect="1"/>
          </p:cNvGrpSpPr>
          <p:nvPr/>
        </p:nvGrpSpPr>
        <p:grpSpPr>
          <a:xfrm>
            <a:off x="7242175" y="1216025"/>
            <a:ext cx="1715770" cy="2494915"/>
            <a:chOff x="0" y="0"/>
            <a:chExt cx="1363" cy="1980"/>
          </a:xfrm>
        </p:grpSpPr>
        <p:pic>
          <p:nvPicPr>
            <p:cNvPr id="9225" name="Picture 8" descr="14-1-4甲乙"/>
            <p:cNvPicPr>
              <a:picLocks noChangeAspect="1"/>
            </p:cNvPicPr>
            <p:nvPr/>
          </p:nvPicPr>
          <p:blipFill>
            <a:blip r:embed="rId6" cstate="print"/>
            <a:srcRect l="50804"/>
            <a:stretch>
              <a:fillRect/>
            </a:stretch>
          </p:blipFill>
          <p:spPr>
            <a:xfrm>
              <a:off x="0" y="0"/>
              <a:ext cx="1363" cy="1980"/>
            </a:xfrm>
            <a:prstGeom prst="rect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9226" name="图片 9225" descr=")AVQFT}[$)C8`ZVNPEK6C{8"/>
            <p:cNvPicPr>
              <a:picLocks noChangeAspect="1"/>
            </p:cNvPicPr>
            <p:nvPr/>
          </p:nvPicPr>
          <p:blipFill>
            <a:blip r:embed="rId7" cstate="print"/>
            <a:srcRect l="26192" r="53198"/>
            <a:stretch>
              <a:fillRect/>
            </a:stretch>
          </p:blipFill>
          <p:spPr>
            <a:xfrm>
              <a:off x="138" y="0"/>
              <a:ext cx="1089" cy="172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9227" name="组合 9226"/>
          <p:cNvGrpSpPr>
            <a:grpSpLocks noChangeAspect="1"/>
          </p:cNvGrpSpPr>
          <p:nvPr/>
        </p:nvGrpSpPr>
        <p:grpSpPr>
          <a:xfrm>
            <a:off x="5054600" y="3919855"/>
            <a:ext cx="1907540" cy="2860675"/>
            <a:chOff x="0" y="0"/>
            <a:chExt cx="1360" cy="2039"/>
          </a:xfrm>
        </p:grpSpPr>
        <p:pic>
          <p:nvPicPr>
            <p:cNvPr id="9228" name="Picture 5" descr="14-1-4丙丁"/>
            <p:cNvPicPr>
              <a:picLocks noChangeAspect="1"/>
            </p:cNvPicPr>
            <p:nvPr/>
          </p:nvPicPr>
          <p:blipFill>
            <a:blip r:embed="rId8" cstate="print"/>
            <a:srcRect l="3264" r="47949"/>
            <a:stretch>
              <a:fillRect/>
            </a:stretch>
          </p:blipFill>
          <p:spPr>
            <a:xfrm>
              <a:off x="0" y="0"/>
              <a:ext cx="1360" cy="2039"/>
            </a:xfrm>
            <a:prstGeom prst="rect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9229" name="图片 9228" descr=")AVQFT}[$)C8`ZVNPEK6C{8"/>
            <p:cNvPicPr>
              <a:picLocks noChangeAspect="1"/>
            </p:cNvPicPr>
            <p:nvPr/>
          </p:nvPicPr>
          <p:blipFill>
            <a:blip r:embed="rId7" cstate="print"/>
            <a:srcRect l="53236" r="26590"/>
            <a:stretch>
              <a:fillRect/>
            </a:stretch>
          </p:blipFill>
          <p:spPr>
            <a:xfrm>
              <a:off x="136" y="20"/>
              <a:ext cx="1066" cy="172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9230" name="组合 9229"/>
          <p:cNvGrpSpPr>
            <a:grpSpLocks noChangeAspect="1"/>
          </p:cNvGrpSpPr>
          <p:nvPr/>
        </p:nvGrpSpPr>
        <p:grpSpPr>
          <a:xfrm>
            <a:off x="7190105" y="3920490"/>
            <a:ext cx="1843405" cy="2811780"/>
            <a:chOff x="0" y="0"/>
            <a:chExt cx="1337" cy="2039"/>
          </a:xfrm>
        </p:grpSpPr>
        <p:pic>
          <p:nvPicPr>
            <p:cNvPr id="9231" name="Picture 5" descr="14-1-4丙丁"/>
            <p:cNvPicPr>
              <a:picLocks noChangeAspect="1"/>
            </p:cNvPicPr>
            <p:nvPr/>
          </p:nvPicPr>
          <p:blipFill>
            <a:blip r:embed="rId8" cstate="print"/>
            <a:srcRect l="52048"/>
            <a:stretch>
              <a:fillRect/>
            </a:stretch>
          </p:blipFill>
          <p:spPr>
            <a:xfrm>
              <a:off x="0" y="0"/>
              <a:ext cx="1337" cy="2039"/>
            </a:xfrm>
            <a:prstGeom prst="rect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9232" name="图片 9231" descr=")AVQFT}[$)C8`ZVNPEK6C{8"/>
            <p:cNvPicPr>
              <a:picLocks noChangeAspect="1"/>
            </p:cNvPicPr>
            <p:nvPr/>
          </p:nvPicPr>
          <p:blipFill>
            <a:blip r:embed="rId7" cstate="print"/>
            <a:srcRect l="80696" r="-455"/>
            <a:stretch>
              <a:fillRect/>
            </a:stretch>
          </p:blipFill>
          <p:spPr>
            <a:xfrm>
              <a:off x="114" y="20"/>
              <a:ext cx="1044" cy="172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9233" name="文本框 9232"/>
          <p:cNvSpPr txBox="1"/>
          <p:nvPr/>
        </p:nvSpPr>
        <p:spPr>
          <a:xfrm>
            <a:off x="226378" y="4811395"/>
            <a:ext cx="4249737" cy="192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000" b="1" dirty="0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冲程：汽油机工作时，活塞在汽缸里做往复运动，活塞从汽缸的一端运动到另一端的过程叫做一个冲程。多数汽油机是由吸气、压缩、做功、排气四个冲程的不断循环来保证连续工作的。</a:t>
            </a:r>
          </a:p>
        </p:txBody>
      </p:sp>
    </p:spTree>
    <p:custDataLst>
      <p:tags r:id="rId2"/>
    </p:custDataLst>
    <p:controls>
      <p:control spid="20481" name="ShockwaveFlash1" r:id="rId3" imgW="4291391" imgH="2854123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2050" name="ShockwaveFlash1" r:id="rId2" imgW="8438095" imgH="5514286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15"/>
  <p:tag name="KSO_WM_TAG_VERSION" val="1.0"/>
  <p:tag name="KSO_WM_SLIDE_ID" val="custom596_12"/>
  <p:tag name="KSO_WM_SLIDE_INDEX" val="12"/>
  <p:tag name="KSO_WM_SLIDE_ITEM_CNT" val="2"/>
  <p:tag name="KSO_WM_SLIDE_LAYOUT" val="a_b_e"/>
  <p:tag name="KSO_WM_SLIDE_LAYOUT_CNT" val="1_1_1"/>
  <p:tag name="KSO_WM_SLIDE_TYPE" val="sectionTitle"/>
  <p:tag name="KSO_WM_BEAUTIFY_FLAG" val="#wm#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a"/>
  <p:tag name="KSO_WM_UNIT_INDEX" val="1"/>
  <p:tag name="KSO_WM_UNIT_ID" val="custom596_12*a*1"/>
  <p:tag name="KSO_WM_UNIT_CLEAR" val="1"/>
  <p:tag name="KSO_WM_UNIT_LAYERLEVEL" val="1"/>
  <p:tag name="KSO_WM_UNIT_VALUE" val="13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15"/>
  <p:tag name="KSO_WM_TAG_VERSION" val="1.0"/>
  <p:tag name="KSO_WM_SLIDE_ID" val="custom596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l_h_f"/>
  <p:tag name="KSO_WM_UNIT_INDEX" val="1_1_1"/>
  <p:tag name="KSO_WM_UNIT_ID" val="custom596_6*l_h_f*1_1_1"/>
  <p:tag name="KSO_WM_UNIT_CLEAR" val="1"/>
  <p:tag name="KSO_WM_UNIT_LAYERLEVEL" val="1_1_1"/>
  <p:tag name="KSO_WM_UNIT_VALUE" val="36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5142203"/>
  <p:tag name="MH_LIBRARY" val="GRAPHIC"/>
  <p:tag name="MH_ORDER" val="图片 6"/>
  <p:tag name="KSO_WM_TAG_VERSION" val="1.0"/>
  <p:tag name="KSO_WM_BEAUTIFY_FLAG" val="#wm#"/>
  <p:tag name="KSO_WM_UNIT_TYPE" val="i"/>
  <p:tag name="KSO_WM_UNIT_ID" val="258*i*0"/>
  <p:tag name="KSO_WM_TEMPLATE_CATEGORY" val="custom"/>
  <p:tag name="KSO_WM_TEMPLATE_INDEX" val="1601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heme/theme1.xml><?xml version="1.0" encoding="utf-8"?>
<a:theme xmlns:a="http://schemas.openxmlformats.org/drawingml/2006/main" name="Office 主题">
  <a:themeElements>
    <a:clrScheme name="21515">
      <a:dk1>
        <a:srgbClr val="5F5F5F"/>
      </a:dk1>
      <a:lt1>
        <a:srgbClr val="FFFFFF"/>
      </a:lt1>
      <a:dk2>
        <a:srgbClr val="4D4D4D"/>
      </a:dk2>
      <a:lt2>
        <a:srgbClr val="FFFFFF"/>
      </a:lt2>
      <a:accent1>
        <a:srgbClr val="47B6E7"/>
      </a:accent1>
      <a:accent2>
        <a:srgbClr val="628EE3"/>
      </a:accent2>
      <a:accent3>
        <a:srgbClr val="2BC3B5"/>
      </a:accent3>
      <a:accent4>
        <a:srgbClr val="92D050"/>
      </a:accent4>
      <a:accent5>
        <a:srgbClr val="CEB9A3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2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777</Words>
  <Application>Microsoft Office PowerPoint</Application>
  <PresentationFormat>全屏显示(4:3)</PresentationFormat>
  <Paragraphs>108</Paragraphs>
  <Slides>18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第十四章   内能的利用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宇恒编辑部</dc:creator>
  <cp:lastModifiedBy>Administrator</cp:lastModifiedBy>
  <cp:revision>82</cp:revision>
  <dcterms:created xsi:type="dcterms:W3CDTF">2015-11-16T05:18:00Z</dcterms:created>
  <dcterms:modified xsi:type="dcterms:W3CDTF">2018-09-14T14:27:50Z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